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6"/>
  </p:notesMasterIdLst>
  <p:sldIdLst>
    <p:sldId id="256" r:id="rId3"/>
    <p:sldId id="258" r:id="rId4"/>
    <p:sldId id="278" r:id="rId5"/>
    <p:sldId id="394" r:id="rId6"/>
    <p:sldId id="284" r:id="rId7"/>
    <p:sldId id="285" r:id="rId8"/>
    <p:sldId id="380" r:id="rId9"/>
    <p:sldId id="270" r:id="rId10"/>
    <p:sldId id="269" r:id="rId11"/>
    <p:sldId id="271" r:id="rId12"/>
    <p:sldId id="390" r:id="rId13"/>
    <p:sldId id="391" r:id="rId14"/>
    <p:sldId id="392" r:id="rId15"/>
    <p:sldId id="393" r:id="rId16"/>
    <p:sldId id="395" r:id="rId17"/>
    <p:sldId id="396" r:id="rId18"/>
    <p:sldId id="397" r:id="rId19"/>
    <p:sldId id="398" r:id="rId20"/>
    <p:sldId id="399" r:id="rId21"/>
    <p:sldId id="400" r:id="rId22"/>
    <p:sldId id="401" r:id="rId23"/>
    <p:sldId id="402" r:id="rId24"/>
    <p:sldId id="259" r:id="rId25"/>
    <p:sldId id="262" r:id="rId26"/>
    <p:sldId id="257" r:id="rId27"/>
    <p:sldId id="261" r:id="rId28"/>
    <p:sldId id="264" r:id="rId29"/>
    <p:sldId id="265" r:id="rId30"/>
    <p:sldId id="272" r:id="rId31"/>
    <p:sldId id="267" r:id="rId32"/>
    <p:sldId id="268" r:id="rId33"/>
    <p:sldId id="263" r:id="rId34"/>
    <p:sldId id="283" r:id="rId3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11"/>
    <p:restoredTop sz="94626"/>
  </p:normalViewPr>
  <p:slideViewPr>
    <p:cSldViewPr snapToGrid="0" snapToObjects="1">
      <p:cViewPr varScale="1">
        <p:scale>
          <a:sx n="83" d="100"/>
          <a:sy n="83" d="100"/>
        </p:scale>
        <p:origin x="32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ata2.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hyperlink" Target="http://www.arboportaal.nl/onderwerpen/arbobeleid" TargetMode="Externa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diagrams/_rels/data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hyperlink" Target="https://www.rijksoverheid.nl/onderwerpen/ziekteverzuim-van-het-werk/regels-en-verplichtingen-bij-ziekte" TargetMode="External"/><Relationship Id="rId5" Type="http://schemas.openxmlformats.org/officeDocument/2006/relationships/image" Target="../media/image29.svg"/><Relationship Id="rId4" Type="http://schemas.openxmlformats.org/officeDocument/2006/relationships/image" Target="../media/image28.png"/></Relationships>
</file>

<file path=ppt/diagrams/_rels/data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hyperlink" Target="http://www.arboportaal.nl/onderwerpen/arbobeleid" TargetMode="External"/><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5" Type="http://schemas.openxmlformats.org/officeDocument/2006/relationships/hyperlink" Target="https://www.rijksoverheid.nl/onderwerpen/ziekteverzuim-van-het-werk/regels-en-verplichtingen-bij-ziekte" TargetMode="External"/><Relationship Id="rId4" Type="http://schemas.openxmlformats.org/officeDocument/2006/relationships/image" Target="../media/image2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0D891C-491F-4749-B477-2C88AD7EE127}"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DB84A1F-60FF-45CC-AA27-24A7C83B9D81}">
      <dgm:prSet/>
      <dgm:spPr/>
      <dgm:t>
        <a:bodyPr/>
        <a:lstStyle/>
        <a:p>
          <a:r>
            <a:rPr lang="en-US"/>
            <a:t>Rechten  en plichten</a:t>
          </a:r>
        </a:p>
      </dgm:t>
    </dgm:pt>
    <dgm:pt modelId="{89C17086-050C-4A30-BBE8-869A71E37BAB}" type="parTrans" cxnId="{E0784B34-EF65-4422-A2B7-693E1EECEDCF}">
      <dgm:prSet/>
      <dgm:spPr/>
      <dgm:t>
        <a:bodyPr/>
        <a:lstStyle/>
        <a:p>
          <a:endParaRPr lang="en-US"/>
        </a:p>
      </dgm:t>
    </dgm:pt>
    <dgm:pt modelId="{F35EFE2A-E188-4240-8447-5E8DCDEA2EBE}" type="sibTrans" cxnId="{E0784B34-EF65-4422-A2B7-693E1EECEDCF}">
      <dgm:prSet/>
      <dgm:spPr/>
      <dgm:t>
        <a:bodyPr/>
        <a:lstStyle/>
        <a:p>
          <a:endParaRPr lang="en-US"/>
        </a:p>
      </dgm:t>
    </dgm:pt>
    <dgm:pt modelId="{66E368F5-B614-494F-BFD1-F0EC4C45B6B1}">
      <dgm:prSet/>
      <dgm:spPr/>
      <dgm:t>
        <a:bodyPr/>
        <a:lstStyle/>
        <a:p>
          <a:r>
            <a:rPr lang="en-US"/>
            <a:t>Gezonde leefstijl</a:t>
          </a:r>
        </a:p>
      </dgm:t>
    </dgm:pt>
    <dgm:pt modelId="{18813634-0010-4FB6-BFD5-8CDE20F34AF8}" type="parTrans" cxnId="{D0E89B99-CFCD-4670-8B2F-4E540567F7C4}">
      <dgm:prSet/>
      <dgm:spPr/>
      <dgm:t>
        <a:bodyPr/>
        <a:lstStyle/>
        <a:p>
          <a:endParaRPr lang="en-US"/>
        </a:p>
      </dgm:t>
    </dgm:pt>
    <dgm:pt modelId="{3B6F760B-9B61-4939-8B70-0E58F41C2C35}" type="sibTrans" cxnId="{D0E89B99-CFCD-4670-8B2F-4E540567F7C4}">
      <dgm:prSet/>
      <dgm:spPr/>
      <dgm:t>
        <a:bodyPr/>
        <a:lstStyle/>
        <a:p>
          <a:endParaRPr lang="en-US"/>
        </a:p>
      </dgm:t>
    </dgm:pt>
    <dgm:pt modelId="{838677F4-ADE6-4569-891C-4C8E5D841587}" type="pres">
      <dgm:prSet presAssocID="{960D891C-491F-4749-B477-2C88AD7EE127}" presName="root" presStyleCnt="0">
        <dgm:presLayoutVars>
          <dgm:dir/>
          <dgm:resizeHandles val="exact"/>
        </dgm:presLayoutVars>
      </dgm:prSet>
      <dgm:spPr/>
    </dgm:pt>
    <dgm:pt modelId="{A9E9999A-CFCC-43A2-B79E-53B6CAB6B43D}" type="pres">
      <dgm:prSet presAssocID="{1DB84A1F-60FF-45CC-AA27-24A7C83B9D81}" presName="compNode" presStyleCnt="0"/>
      <dgm:spPr/>
    </dgm:pt>
    <dgm:pt modelId="{C76946E9-E093-49B4-A696-3B69391C2EF1}" type="pres">
      <dgm:prSet presAssocID="{1DB84A1F-60FF-45CC-AA27-24A7C83B9D8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876A8FF2-0C07-48CC-92BF-BA8EB2632EE8}" type="pres">
      <dgm:prSet presAssocID="{1DB84A1F-60FF-45CC-AA27-24A7C83B9D81}" presName="spaceRect" presStyleCnt="0"/>
      <dgm:spPr/>
    </dgm:pt>
    <dgm:pt modelId="{43DC35DD-60D1-4977-BA70-B4D7E26310D3}" type="pres">
      <dgm:prSet presAssocID="{1DB84A1F-60FF-45CC-AA27-24A7C83B9D81}" presName="textRect" presStyleLbl="revTx" presStyleIdx="0" presStyleCnt="2">
        <dgm:presLayoutVars>
          <dgm:chMax val="1"/>
          <dgm:chPref val="1"/>
        </dgm:presLayoutVars>
      </dgm:prSet>
      <dgm:spPr/>
    </dgm:pt>
    <dgm:pt modelId="{C3299BA9-C6A5-4E56-8437-9064CDD2EE04}" type="pres">
      <dgm:prSet presAssocID="{F35EFE2A-E188-4240-8447-5E8DCDEA2EBE}" presName="sibTrans" presStyleCnt="0"/>
      <dgm:spPr/>
    </dgm:pt>
    <dgm:pt modelId="{773292D1-39B4-4085-9F01-BE6E370142CF}" type="pres">
      <dgm:prSet presAssocID="{66E368F5-B614-494F-BFD1-F0EC4C45B6B1}" presName="compNode" presStyleCnt="0"/>
      <dgm:spPr/>
    </dgm:pt>
    <dgm:pt modelId="{63811A00-CA2E-4052-A370-ECAE78614DBD}" type="pres">
      <dgm:prSet presAssocID="{66E368F5-B614-494F-BFD1-F0EC4C45B6B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ppel"/>
        </a:ext>
      </dgm:extLst>
    </dgm:pt>
    <dgm:pt modelId="{F240E63F-B91F-4255-B977-034E5E735078}" type="pres">
      <dgm:prSet presAssocID="{66E368F5-B614-494F-BFD1-F0EC4C45B6B1}" presName="spaceRect" presStyleCnt="0"/>
      <dgm:spPr/>
    </dgm:pt>
    <dgm:pt modelId="{46D2D931-38A1-481E-8BEA-6FE8D93A2E79}" type="pres">
      <dgm:prSet presAssocID="{66E368F5-B614-494F-BFD1-F0EC4C45B6B1}" presName="textRect" presStyleLbl="revTx" presStyleIdx="1" presStyleCnt="2">
        <dgm:presLayoutVars>
          <dgm:chMax val="1"/>
          <dgm:chPref val="1"/>
        </dgm:presLayoutVars>
      </dgm:prSet>
      <dgm:spPr/>
    </dgm:pt>
  </dgm:ptLst>
  <dgm:cxnLst>
    <dgm:cxn modelId="{C3FDF610-7C2B-41C7-8977-6CA1F7580170}" type="presOf" srcId="{66E368F5-B614-494F-BFD1-F0EC4C45B6B1}" destId="{46D2D931-38A1-481E-8BEA-6FE8D93A2E79}" srcOrd="0" destOrd="0" presId="urn:microsoft.com/office/officeart/2018/2/layout/IconLabelList"/>
    <dgm:cxn modelId="{E0784B34-EF65-4422-A2B7-693E1EECEDCF}" srcId="{960D891C-491F-4749-B477-2C88AD7EE127}" destId="{1DB84A1F-60FF-45CC-AA27-24A7C83B9D81}" srcOrd="0" destOrd="0" parTransId="{89C17086-050C-4A30-BBE8-869A71E37BAB}" sibTransId="{F35EFE2A-E188-4240-8447-5E8DCDEA2EBE}"/>
    <dgm:cxn modelId="{69557A87-1B39-4655-9B5B-B5502DB0A640}" type="presOf" srcId="{1DB84A1F-60FF-45CC-AA27-24A7C83B9D81}" destId="{43DC35DD-60D1-4977-BA70-B4D7E26310D3}" srcOrd="0" destOrd="0" presId="urn:microsoft.com/office/officeart/2018/2/layout/IconLabelList"/>
    <dgm:cxn modelId="{D0E89B99-CFCD-4670-8B2F-4E540567F7C4}" srcId="{960D891C-491F-4749-B477-2C88AD7EE127}" destId="{66E368F5-B614-494F-BFD1-F0EC4C45B6B1}" srcOrd="1" destOrd="0" parTransId="{18813634-0010-4FB6-BFD5-8CDE20F34AF8}" sibTransId="{3B6F760B-9B61-4939-8B70-0E58F41C2C35}"/>
    <dgm:cxn modelId="{33266BC8-28EE-410E-995D-DE9C32BDB360}" type="presOf" srcId="{960D891C-491F-4749-B477-2C88AD7EE127}" destId="{838677F4-ADE6-4569-891C-4C8E5D841587}" srcOrd="0" destOrd="0" presId="urn:microsoft.com/office/officeart/2018/2/layout/IconLabelList"/>
    <dgm:cxn modelId="{F13B264B-578A-4C7B-973E-37E3E6B49EEA}" type="presParOf" srcId="{838677F4-ADE6-4569-891C-4C8E5D841587}" destId="{A9E9999A-CFCC-43A2-B79E-53B6CAB6B43D}" srcOrd="0" destOrd="0" presId="urn:microsoft.com/office/officeart/2018/2/layout/IconLabelList"/>
    <dgm:cxn modelId="{8CC38E41-C28D-4843-916A-73A120CC1C35}" type="presParOf" srcId="{A9E9999A-CFCC-43A2-B79E-53B6CAB6B43D}" destId="{C76946E9-E093-49B4-A696-3B69391C2EF1}" srcOrd="0" destOrd="0" presId="urn:microsoft.com/office/officeart/2018/2/layout/IconLabelList"/>
    <dgm:cxn modelId="{ECD80963-3F7D-4033-A4F1-18BF97664E3E}" type="presParOf" srcId="{A9E9999A-CFCC-43A2-B79E-53B6CAB6B43D}" destId="{876A8FF2-0C07-48CC-92BF-BA8EB2632EE8}" srcOrd="1" destOrd="0" presId="urn:microsoft.com/office/officeart/2018/2/layout/IconLabelList"/>
    <dgm:cxn modelId="{B3A473B9-537E-4ABC-99B0-4B999A34C897}" type="presParOf" srcId="{A9E9999A-CFCC-43A2-B79E-53B6CAB6B43D}" destId="{43DC35DD-60D1-4977-BA70-B4D7E26310D3}" srcOrd="2" destOrd="0" presId="urn:microsoft.com/office/officeart/2018/2/layout/IconLabelList"/>
    <dgm:cxn modelId="{C220CC89-D211-4B75-9270-CAD5C658F951}" type="presParOf" srcId="{838677F4-ADE6-4569-891C-4C8E5D841587}" destId="{C3299BA9-C6A5-4E56-8437-9064CDD2EE04}" srcOrd="1" destOrd="0" presId="urn:microsoft.com/office/officeart/2018/2/layout/IconLabelList"/>
    <dgm:cxn modelId="{4D4775E8-939B-4216-8EFF-6A8E87B34FE8}" type="presParOf" srcId="{838677F4-ADE6-4569-891C-4C8E5D841587}" destId="{773292D1-39B4-4085-9F01-BE6E370142CF}" srcOrd="2" destOrd="0" presId="urn:microsoft.com/office/officeart/2018/2/layout/IconLabelList"/>
    <dgm:cxn modelId="{D77336BF-27FB-4BD5-A54F-5B0CB3F6491C}" type="presParOf" srcId="{773292D1-39B4-4085-9F01-BE6E370142CF}" destId="{63811A00-CA2E-4052-A370-ECAE78614DBD}" srcOrd="0" destOrd="0" presId="urn:microsoft.com/office/officeart/2018/2/layout/IconLabelList"/>
    <dgm:cxn modelId="{CB7CF923-D7C2-43E1-B324-6E8864287B52}" type="presParOf" srcId="{773292D1-39B4-4085-9F01-BE6E370142CF}" destId="{F240E63F-B91F-4255-B977-034E5E735078}" srcOrd="1" destOrd="0" presId="urn:microsoft.com/office/officeart/2018/2/layout/IconLabelList"/>
    <dgm:cxn modelId="{B96F04BB-3EA7-4D00-9D9E-1C83CC97043A}" type="presParOf" srcId="{773292D1-39B4-4085-9F01-BE6E370142CF}" destId="{46D2D931-38A1-481E-8BEA-6FE8D93A2E79}"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55F9F3-D950-434B-9959-3C5BB4899C0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4858BB2-20D5-4ED8-A52E-4CF2D83D787E}">
      <dgm:prSet/>
      <dgm:spPr/>
      <dgm:t>
        <a:bodyPr/>
        <a:lstStyle/>
        <a:p>
          <a:pPr>
            <a:lnSpc>
              <a:spcPct val="100000"/>
            </a:lnSpc>
          </a:pPr>
          <a:r>
            <a:rPr lang="nl-NL"/>
            <a:t>Arbobeleid is het beleid dat een werkgever binnen zijn bedrijf voert op het gebied van arbeidsomstandigheden. Een goed arbobeleid beperkt de gezondheidsrisico’s in het bedrijf, vermindert het ziekteverzuim en bevordert de re-integratie na ziekte</a:t>
          </a:r>
          <a:endParaRPr lang="en-US"/>
        </a:p>
      </dgm:t>
    </dgm:pt>
    <dgm:pt modelId="{FD21D096-E615-4B68-BDCF-506955F3D04F}" type="parTrans" cxnId="{C4533A9B-96F5-4E35-BE7D-5E570A1C2C16}">
      <dgm:prSet/>
      <dgm:spPr/>
      <dgm:t>
        <a:bodyPr/>
        <a:lstStyle/>
        <a:p>
          <a:endParaRPr lang="en-US"/>
        </a:p>
      </dgm:t>
    </dgm:pt>
    <dgm:pt modelId="{FE288BF6-73E6-4FA3-8589-07EEED4B618E}" type="sibTrans" cxnId="{C4533A9B-96F5-4E35-BE7D-5E570A1C2C16}">
      <dgm:prSet/>
      <dgm:spPr/>
      <dgm:t>
        <a:bodyPr/>
        <a:lstStyle/>
        <a:p>
          <a:endParaRPr lang="en-US"/>
        </a:p>
      </dgm:t>
    </dgm:pt>
    <dgm:pt modelId="{BC9EBE3A-3C44-4A35-8DF3-BB058F49A248}">
      <dgm:prSet/>
      <dgm:spPr/>
      <dgm:t>
        <a:bodyPr/>
        <a:lstStyle/>
        <a:p>
          <a:pPr>
            <a:lnSpc>
              <a:spcPct val="100000"/>
            </a:lnSpc>
          </a:pPr>
          <a:r>
            <a:rPr lang="nl-NL"/>
            <a:t>Is wettelijk bepaald</a:t>
          </a:r>
          <a:endParaRPr lang="en-US"/>
        </a:p>
      </dgm:t>
    </dgm:pt>
    <dgm:pt modelId="{10FF052D-D323-4652-9989-6F8FC6C9C594}" type="parTrans" cxnId="{3A7694BE-0ED2-4F9D-99AA-448C3FF8154C}">
      <dgm:prSet/>
      <dgm:spPr/>
      <dgm:t>
        <a:bodyPr/>
        <a:lstStyle/>
        <a:p>
          <a:endParaRPr lang="en-US"/>
        </a:p>
      </dgm:t>
    </dgm:pt>
    <dgm:pt modelId="{3D488B83-FCFD-4998-BBDA-EE645C273C45}" type="sibTrans" cxnId="{3A7694BE-0ED2-4F9D-99AA-448C3FF8154C}">
      <dgm:prSet/>
      <dgm:spPr/>
      <dgm:t>
        <a:bodyPr/>
        <a:lstStyle/>
        <a:p>
          <a:endParaRPr lang="en-US"/>
        </a:p>
      </dgm:t>
    </dgm:pt>
    <dgm:pt modelId="{01CA0E05-8F55-4FDE-87E4-9536EB6515F1}">
      <dgm:prSet/>
      <dgm:spPr/>
      <dgm:t>
        <a:bodyPr/>
        <a:lstStyle/>
        <a:p>
          <a:pPr>
            <a:lnSpc>
              <a:spcPct val="100000"/>
            </a:lnSpc>
          </a:pPr>
          <a:r>
            <a:rPr lang="nl-NL" dirty="0" err="1"/>
            <a:t>Bron:https</a:t>
          </a:r>
          <a:r>
            <a:rPr lang="nl-NL" dirty="0"/>
            <a:t>: </a:t>
          </a:r>
          <a:r>
            <a:rPr lang="nl-NL" dirty="0">
              <a:hlinkClick xmlns:r="http://schemas.openxmlformats.org/officeDocument/2006/relationships" r:id="rId1"/>
            </a:rPr>
            <a:t>www.arboportaal.nl/onderwerpen/arbobeleid</a:t>
          </a:r>
          <a:endParaRPr lang="nl-NL" dirty="0"/>
        </a:p>
        <a:p>
          <a:pPr>
            <a:lnSpc>
              <a:spcPct val="100000"/>
            </a:lnSpc>
          </a:pPr>
          <a:endParaRPr lang="nl-NL" dirty="0"/>
        </a:p>
      </dgm:t>
    </dgm:pt>
    <dgm:pt modelId="{647595DD-6535-4FCB-AA93-EA1963A3BBA5}" type="parTrans" cxnId="{A638806E-2B10-408B-83AD-B14D86128322}">
      <dgm:prSet/>
      <dgm:spPr/>
      <dgm:t>
        <a:bodyPr/>
        <a:lstStyle/>
        <a:p>
          <a:endParaRPr lang="en-US"/>
        </a:p>
      </dgm:t>
    </dgm:pt>
    <dgm:pt modelId="{0A33FA57-40C7-4E55-84D6-1E47A448369C}" type="sibTrans" cxnId="{A638806E-2B10-408B-83AD-B14D86128322}">
      <dgm:prSet/>
      <dgm:spPr/>
      <dgm:t>
        <a:bodyPr/>
        <a:lstStyle/>
        <a:p>
          <a:endParaRPr lang="en-US"/>
        </a:p>
      </dgm:t>
    </dgm:pt>
    <dgm:pt modelId="{4CC77EE0-1C3F-4A8F-9072-C1A042F1555E}" type="pres">
      <dgm:prSet presAssocID="{4355F9F3-D950-434B-9959-3C5BB4899C0C}" presName="root" presStyleCnt="0">
        <dgm:presLayoutVars>
          <dgm:dir/>
          <dgm:resizeHandles val="exact"/>
        </dgm:presLayoutVars>
      </dgm:prSet>
      <dgm:spPr/>
    </dgm:pt>
    <dgm:pt modelId="{966EF477-91DF-41C8-98C1-7417859ECD3A}" type="pres">
      <dgm:prSet presAssocID="{C4858BB2-20D5-4ED8-A52E-4CF2D83D787E}" presName="compNode" presStyleCnt="0"/>
      <dgm:spPr/>
    </dgm:pt>
    <dgm:pt modelId="{4C7FD1A4-335F-4410-B61A-BBEFD6CF7006}" type="pres">
      <dgm:prSet presAssocID="{C4858BB2-20D5-4ED8-A52E-4CF2D83D787E}" presName="bgRect" presStyleLbl="bgShp" presStyleIdx="0" presStyleCnt="3"/>
      <dgm:spPr/>
    </dgm:pt>
    <dgm:pt modelId="{BBF92778-CD7C-4F9A-8A1A-71FB6187F4FC}" type="pres">
      <dgm:prSet presAssocID="{C4858BB2-20D5-4ED8-A52E-4CF2D83D787E}"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Office Worker"/>
        </a:ext>
      </dgm:extLst>
    </dgm:pt>
    <dgm:pt modelId="{79BBD2B2-BBDC-41AF-98FE-E5E963769369}" type="pres">
      <dgm:prSet presAssocID="{C4858BB2-20D5-4ED8-A52E-4CF2D83D787E}" presName="spaceRect" presStyleCnt="0"/>
      <dgm:spPr/>
    </dgm:pt>
    <dgm:pt modelId="{DA0D3921-B1F8-47E3-829E-8FC06FB70866}" type="pres">
      <dgm:prSet presAssocID="{C4858BB2-20D5-4ED8-A52E-4CF2D83D787E}" presName="parTx" presStyleLbl="revTx" presStyleIdx="0" presStyleCnt="3">
        <dgm:presLayoutVars>
          <dgm:chMax val="0"/>
          <dgm:chPref val="0"/>
        </dgm:presLayoutVars>
      </dgm:prSet>
      <dgm:spPr/>
    </dgm:pt>
    <dgm:pt modelId="{434D2142-7B7D-4153-937A-3097E51D57A7}" type="pres">
      <dgm:prSet presAssocID="{FE288BF6-73E6-4FA3-8589-07EEED4B618E}" presName="sibTrans" presStyleCnt="0"/>
      <dgm:spPr/>
    </dgm:pt>
    <dgm:pt modelId="{9163E42F-E2B2-456C-9F85-821C6ED2BAEF}" type="pres">
      <dgm:prSet presAssocID="{BC9EBE3A-3C44-4A35-8DF3-BB058F49A248}" presName="compNode" presStyleCnt="0"/>
      <dgm:spPr/>
    </dgm:pt>
    <dgm:pt modelId="{58BAECEF-16A9-4ADC-B270-44852FFA8A85}" type="pres">
      <dgm:prSet presAssocID="{BC9EBE3A-3C44-4A35-8DF3-BB058F49A248}" presName="bgRect" presStyleLbl="bgShp" presStyleIdx="1" presStyleCnt="3"/>
      <dgm:spPr/>
    </dgm:pt>
    <dgm:pt modelId="{4983147D-B648-49AC-BDC6-ECCD05940898}" type="pres">
      <dgm:prSet presAssocID="{BC9EBE3A-3C44-4A35-8DF3-BB058F49A248}"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Gavel"/>
        </a:ext>
      </dgm:extLst>
    </dgm:pt>
    <dgm:pt modelId="{82C6A5A4-415D-4D3F-9499-A53D6C33C3AA}" type="pres">
      <dgm:prSet presAssocID="{BC9EBE3A-3C44-4A35-8DF3-BB058F49A248}" presName="spaceRect" presStyleCnt="0"/>
      <dgm:spPr/>
    </dgm:pt>
    <dgm:pt modelId="{795E766E-3A8B-45C6-8516-87D528E82808}" type="pres">
      <dgm:prSet presAssocID="{BC9EBE3A-3C44-4A35-8DF3-BB058F49A248}" presName="parTx" presStyleLbl="revTx" presStyleIdx="1" presStyleCnt="3">
        <dgm:presLayoutVars>
          <dgm:chMax val="0"/>
          <dgm:chPref val="0"/>
        </dgm:presLayoutVars>
      </dgm:prSet>
      <dgm:spPr/>
    </dgm:pt>
    <dgm:pt modelId="{088E41C5-8646-44C6-9E22-D96A222B6890}" type="pres">
      <dgm:prSet presAssocID="{3D488B83-FCFD-4998-BBDA-EE645C273C45}" presName="sibTrans" presStyleCnt="0"/>
      <dgm:spPr/>
    </dgm:pt>
    <dgm:pt modelId="{639DD521-9E1B-420F-A7D7-F6FFFDC1D46B}" type="pres">
      <dgm:prSet presAssocID="{01CA0E05-8F55-4FDE-87E4-9536EB6515F1}" presName="compNode" presStyleCnt="0"/>
      <dgm:spPr/>
    </dgm:pt>
    <dgm:pt modelId="{224C9D82-F425-49F1-A851-9C981902F0F0}" type="pres">
      <dgm:prSet presAssocID="{01CA0E05-8F55-4FDE-87E4-9536EB6515F1}" presName="bgRect" presStyleLbl="bgShp" presStyleIdx="2" presStyleCnt="3"/>
      <dgm:spPr/>
    </dgm:pt>
    <dgm:pt modelId="{1909D785-5F13-4CA0-ADA7-7D2907DF8CEF}" type="pres">
      <dgm:prSet presAssocID="{01CA0E05-8F55-4FDE-87E4-9536EB6515F1}"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PeasInPod"/>
        </a:ext>
      </dgm:extLst>
    </dgm:pt>
    <dgm:pt modelId="{45828372-B46C-4711-8FEF-DCE784473B00}" type="pres">
      <dgm:prSet presAssocID="{01CA0E05-8F55-4FDE-87E4-9536EB6515F1}" presName="spaceRect" presStyleCnt="0"/>
      <dgm:spPr/>
    </dgm:pt>
    <dgm:pt modelId="{06904EFD-A222-44D8-8A51-2127FB59275E}" type="pres">
      <dgm:prSet presAssocID="{01CA0E05-8F55-4FDE-87E4-9536EB6515F1}" presName="parTx" presStyleLbl="revTx" presStyleIdx="2" presStyleCnt="3">
        <dgm:presLayoutVars>
          <dgm:chMax val="0"/>
          <dgm:chPref val="0"/>
        </dgm:presLayoutVars>
      </dgm:prSet>
      <dgm:spPr/>
    </dgm:pt>
  </dgm:ptLst>
  <dgm:cxnLst>
    <dgm:cxn modelId="{7AC4E510-EE5E-431B-91FC-694286CE2101}" type="presOf" srcId="{C4858BB2-20D5-4ED8-A52E-4CF2D83D787E}" destId="{DA0D3921-B1F8-47E3-829E-8FC06FB70866}" srcOrd="0" destOrd="0" presId="urn:microsoft.com/office/officeart/2018/2/layout/IconVerticalSolidList"/>
    <dgm:cxn modelId="{A638806E-2B10-408B-83AD-B14D86128322}" srcId="{4355F9F3-D950-434B-9959-3C5BB4899C0C}" destId="{01CA0E05-8F55-4FDE-87E4-9536EB6515F1}" srcOrd="2" destOrd="0" parTransId="{647595DD-6535-4FCB-AA93-EA1963A3BBA5}" sibTransId="{0A33FA57-40C7-4E55-84D6-1E47A448369C}"/>
    <dgm:cxn modelId="{C4533A9B-96F5-4E35-BE7D-5E570A1C2C16}" srcId="{4355F9F3-D950-434B-9959-3C5BB4899C0C}" destId="{C4858BB2-20D5-4ED8-A52E-4CF2D83D787E}" srcOrd="0" destOrd="0" parTransId="{FD21D096-E615-4B68-BDCF-506955F3D04F}" sibTransId="{FE288BF6-73E6-4FA3-8589-07EEED4B618E}"/>
    <dgm:cxn modelId="{3A7694BE-0ED2-4F9D-99AA-448C3FF8154C}" srcId="{4355F9F3-D950-434B-9959-3C5BB4899C0C}" destId="{BC9EBE3A-3C44-4A35-8DF3-BB058F49A248}" srcOrd="1" destOrd="0" parTransId="{10FF052D-D323-4652-9989-6F8FC6C9C594}" sibTransId="{3D488B83-FCFD-4998-BBDA-EE645C273C45}"/>
    <dgm:cxn modelId="{7886A6D7-6836-4C0B-A05B-3269951054D1}" type="presOf" srcId="{BC9EBE3A-3C44-4A35-8DF3-BB058F49A248}" destId="{795E766E-3A8B-45C6-8516-87D528E82808}" srcOrd="0" destOrd="0" presId="urn:microsoft.com/office/officeart/2018/2/layout/IconVerticalSolidList"/>
    <dgm:cxn modelId="{C0E104E1-30DE-43BE-9071-D7638C8C8991}" type="presOf" srcId="{4355F9F3-D950-434B-9959-3C5BB4899C0C}" destId="{4CC77EE0-1C3F-4A8F-9072-C1A042F1555E}" srcOrd="0" destOrd="0" presId="urn:microsoft.com/office/officeart/2018/2/layout/IconVerticalSolidList"/>
    <dgm:cxn modelId="{D913B1F5-89E9-4499-8378-A01E2973EE77}" type="presOf" srcId="{01CA0E05-8F55-4FDE-87E4-9536EB6515F1}" destId="{06904EFD-A222-44D8-8A51-2127FB59275E}" srcOrd="0" destOrd="0" presId="urn:microsoft.com/office/officeart/2018/2/layout/IconVerticalSolidList"/>
    <dgm:cxn modelId="{57F351E5-E05A-4379-9CA0-49D91F64CC7F}" type="presParOf" srcId="{4CC77EE0-1C3F-4A8F-9072-C1A042F1555E}" destId="{966EF477-91DF-41C8-98C1-7417859ECD3A}" srcOrd="0" destOrd="0" presId="urn:microsoft.com/office/officeart/2018/2/layout/IconVerticalSolidList"/>
    <dgm:cxn modelId="{2BC47AA4-5E71-40D4-BA12-2498B5DFBB81}" type="presParOf" srcId="{966EF477-91DF-41C8-98C1-7417859ECD3A}" destId="{4C7FD1A4-335F-4410-B61A-BBEFD6CF7006}" srcOrd="0" destOrd="0" presId="urn:microsoft.com/office/officeart/2018/2/layout/IconVerticalSolidList"/>
    <dgm:cxn modelId="{BD0E71D4-7ED0-4138-A165-F659A6A8EA48}" type="presParOf" srcId="{966EF477-91DF-41C8-98C1-7417859ECD3A}" destId="{BBF92778-CD7C-4F9A-8A1A-71FB6187F4FC}" srcOrd="1" destOrd="0" presId="urn:microsoft.com/office/officeart/2018/2/layout/IconVerticalSolidList"/>
    <dgm:cxn modelId="{D40726B4-FE9B-4EB7-9F37-97F594819C30}" type="presParOf" srcId="{966EF477-91DF-41C8-98C1-7417859ECD3A}" destId="{79BBD2B2-BBDC-41AF-98FE-E5E963769369}" srcOrd="2" destOrd="0" presId="urn:microsoft.com/office/officeart/2018/2/layout/IconVerticalSolidList"/>
    <dgm:cxn modelId="{AFA79AE0-4C2C-4CF9-90BC-826CEF5D4012}" type="presParOf" srcId="{966EF477-91DF-41C8-98C1-7417859ECD3A}" destId="{DA0D3921-B1F8-47E3-829E-8FC06FB70866}" srcOrd="3" destOrd="0" presId="urn:microsoft.com/office/officeart/2018/2/layout/IconVerticalSolidList"/>
    <dgm:cxn modelId="{09116F29-EE8F-4AF1-BFB4-AFC7AA80CD66}" type="presParOf" srcId="{4CC77EE0-1C3F-4A8F-9072-C1A042F1555E}" destId="{434D2142-7B7D-4153-937A-3097E51D57A7}" srcOrd="1" destOrd="0" presId="urn:microsoft.com/office/officeart/2018/2/layout/IconVerticalSolidList"/>
    <dgm:cxn modelId="{FB7FBE88-2E11-4307-8C5A-B28E10AC9E19}" type="presParOf" srcId="{4CC77EE0-1C3F-4A8F-9072-C1A042F1555E}" destId="{9163E42F-E2B2-456C-9F85-821C6ED2BAEF}" srcOrd="2" destOrd="0" presId="urn:microsoft.com/office/officeart/2018/2/layout/IconVerticalSolidList"/>
    <dgm:cxn modelId="{B072B6AF-9536-483C-9C37-D7A6FE2D5584}" type="presParOf" srcId="{9163E42F-E2B2-456C-9F85-821C6ED2BAEF}" destId="{58BAECEF-16A9-4ADC-B270-44852FFA8A85}" srcOrd="0" destOrd="0" presId="urn:microsoft.com/office/officeart/2018/2/layout/IconVerticalSolidList"/>
    <dgm:cxn modelId="{70EB77C4-BB04-49A5-9E07-E5579ED5433D}" type="presParOf" srcId="{9163E42F-E2B2-456C-9F85-821C6ED2BAEF}" destId="{4983147D-B648-49AC-BDC6-ECCD05940898}" srcOrd="1" destOrd="0" presId="urn:microsoft.com/office/officeart/2018/2/layout/IconVerticalSolidList"/>
    <dgm:cxn modelId="{2AF9D63A-1465-4852-88CC-532073D2CD52}" type="presParOf" srcId="{9163E42F-E2B2-456C-9F85-821C6ED2BAEF}" destId="{82C6A5A4-415D-4D3F-9499-A53D6C33C3AA}" srcOrd="2" destOrd="0" presId="urn:microsoft.com/office/officeart/2018/2/layout/IconVerticalSolidList"/>
    <dgm:cxn modelId="{DF374087-C5A9-4E4B-895F-5A2DB29FCD6B}" type="presParOf" srcId="{9163E42F-E2B2-456C-9F85-821C6ED2BAEF}" destId="{795E766E-3A8B-45C6-8516-87D528E82808}" srcOrd="3" destOrd="0" presId="urn:microsoft.com/office/officeart/2018/2/layout/IconVerticalSolidList"/>
    <dgm:cxn modelId="{C080973F-1BED-43EE-847E-CAD45A56C36A}" type="presParOf" srcId="{4CC77EE0-1C3F-4A8F-9072-C1A042F1555E}" destId="{088E41C5-8646-44C6-9E22-D96A222B6890}" srcOrd="3" destOrd="0" presId="urn:microsoft.com/office/officeart/2018/2/layout/IconVerticalSolidList"/>
    <dgm:cxn modelId="{0B02E4FF-9250-4F1D-A846-A811B7B00060}" type="presParOf" srcId="{4CC77EE0-1C3F-4A8F-9072-C1A042F1555E}" destId="{639DD521-9E1B-420F-A7D7-F6FFFDC1D46B}" srcOrd="4" destOrd="0" presId="urn:microsoft.com/office/officeart/2018/2/layout/IconVerticalSolidList"/>
    <dgm:cxn modelId="{0DA3B954-6FAC-41DD-B9D0-6634ED5F8EEF}" type="presParOf" srcId="{639DD521-9E1B-420F-A7D7-F6FFFDC1D46B}" destId="{224C9D82-F425-49F1-A851-9C981902F0F0}" srcOrd="0" destOrd="0" presId="urn:microsoft.com/office/officeart/2018/2/layout/IconVerticalSolidList"/>
    <dgm:cxn modelId="{EE5318D3-DEEB-4C85-9B89-69F5662AD341}" type="presParOf" srcId="{639DD521-9E1B-420F-A7D7-F6FFFDC1D46B}" destId="{1909D785-5F13-4CA0-ADA7-7D2907DF8CEF}" srcOrd="1" destOrd="0" presId="urn:microsoft.com/office/officeart/2018/2/layout/IconVerticalSolidList"/>
    <dgm:cxn modelId="{894D830E-74B4-48F2-918F-5FA982E1A3ED}" type="presParOf" srcId="{639DD521-9E1B-420F-A7D7-F6FFFDC1D46B}" destId="{45828372-B46C-4711-8FEF-DCE784473B00}" srcOrd="2" destOrd="0" presId="urn:microsoft.com/office/officeart/2018/2/layout/IconVerticalSolidList"/>
    <dgm:cxn modelId="{621D23AA-B575-494B-BCEC-5F3D9845BFB7}" type="presParOf" srcId="{639DD521-9E1B-420F-A7D7-F6FFFDC1D46B}" destId="{06904EFD-A222-44D8-8A51-2127FB59275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E7F983-C491-4D68-81F6-3BF99EF4899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2FF2B57-E4EA-4F9B-B48E-0C1D6B58223D}">
      <dgm:prSet/>
      <dgm:spPr/>
      <dgm:t>
        <a:bodyPr/>
        <a:lstStyle/>
        <a:p>
          <a:r>
            <a:rPr lang="nl-NL"/>
            <a:t>Verplichtingen werkgever en werknemer?</a:t>
          </a:r>
          <a:endParaRPr lang="en-US"/>
        </a:p>
      </dgm:t>
    </dgm:pt>
    <dgm:pt modelId="{7836F267-D1BE-47F6-A2A8-8B20F0377FDB}" type="parTrans" cxnId="{D5285B5A-844A-49B7-8879-5BDFF4037AF3}">
      <dgm:prSet/>
      <dgm:spPr/>
      <dgm:t>
        <a:bodyPr/>
        <a:lstStyle/>
        <a:p>
          <a:endParaRPr lang="en-US"/>
        </a:p>
      </dgm:t>
    </dgm:pt>
    <dgm:pt modelId="{88A788FF-D679-48D7-B9C9-FFFA3CF8C4EA}" type="sibTrans" cxnId="{D5285B5A-844A-49B7-8879-5BDFF4037AF3}">
      <dgm:prSet/>
      <dgm:spPr/>
      <dgm:t>
        <a:bodyPr/>
        <a:lstStyle/>
        <a:p>
          <a:endParaRPr lang="en-US"/>
        </a:p>
      </dgm:t>
    </dgm:pt>
    <dgm:pt modelId="{4E5A2AF2-1AF9-4360-92CC-C4DF7064604A}">
      <dgm:prSet/>
      <dgm:spPr/>
      <dgm:t>
        <a:bodyPr/>
        <a:lstStyle/>
        <a:p>
          <a:r>
            <a:rPr lang="nl-NL"/>
            <a:t>Kijk op: </a:t>
          </a:r>
          <a:r>
            <a:rPr lang="nl-NL">
              <a:hlinkClick xmlns:r="http://schemas.openxmlformats.org/officeDocument/2006/relationships" r:id="rId1"/>
            </a:rPr>
            <a:t>https://www.rijksoverheid.nl/onderwerpen/ziekteverzuim-van-het-werk/regels-en-verplichtingen-bij-ziekte</a:t>
          </a:r>
          <a:endParaRPr lang="en-US"/>
        </a:p>
      </dgm:t>
    </dgm:pt>
    <dgm:pt modelId="{AC18CB12-33B4-4756-A094-2F229E6F7917}" type="parTrans" cxnId="{2BC1173C-099F-44CB-AA18-284893B82127}">
      <dgm:prSet/>
      <dgm:spPr/>
      <dgm:t>
        <a:bodyPr/>
        <a:lstStyle/>
        <a:p>
          <a:endParaRPr lang="en-US"/>
        </a:p>
      </dgm:t>
    </dgm:pt>
    <dgm:pt modelId="{6B0ADF44-4AF4-4E19-9E7F-E8F38BBD12C1}" type="sibTrans" cxnId="{2BC1173C-099F-44CB-AA18-284893B82127}">
      <dgm:prSet/>
      <dgm:spPr/>
      <dgm:t>
        <a:bodyPr/>
        <a:lstStyle/>
        <a:p>
          <a:endParaRPr lang="en-US"/>
        </a:p>
      </dgm:t>
    </dgm:pt>
    <dgm:pt modelId="{429FA299-6495-4199-BE2E-899532943FB1}" type="pres">
      <dgm:prSet presAssocID="{B2E7F983-C491-4D68-81F6-3BF99EF4899F}" presName="root" presStyleCnt="0">
        <dgm:presLayoutVars>
          <dgm:dir/>
          <dgm:resizeHandles val="exact"/>
        </dgm:presLayoutVars>
      </dgm:prSet>
      <dgm:spPr/>
    </dgm:pt>
    <dgm:pt modelId="{45B81949-94D6-406C-B918-69DC834CDC34}" type="pres">
      <dgm:prSet presAssocID="{E2FF2B57-E4EA-4F9B-B48E-0C1D6B58223D}" presName="compNode" presStyleCnt="0"/>
      <dgm:spPr/>
    </dgm:pt>
    <dgm:pt modelId="{EFE94AF5-7C4A-4FD9-A28E-0A67C46946E8}" type="pres">
      <dgm:prSet presAssocID="{E2FF2B57-E4EA-4F9B-B48E-0C1D6B58223D}" presName="bgRect" presStyleLbl="bgShp" presStyleIdx="0" presStyleCnt="2"/>
      <dgm:spPr/>
    </dgm:pt>
    <dgm:pt modelId="{A89D122C-48D6-438E-8B14-DB99E75A38F1}" type="pres">
      <dgm:prSet presAssocID="{E2FF2B57-E4EA-4F9B-B48E-0C1D6B58223D}" presName="iconRect" presStyleLbl="node1" presStyleIdx="0" presStyleCnt="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Scales of Justice"/>
        </a:ext>
      </dgm:extLst>
    </dgm:pt>
    <dgm:pt modelId="{CC183F95-89E4-4FF3-BA8C-66E035A8D1C9}" type="pres">
      <dgm:prSet presAssocID="{E2FF2B57-E4EA-4F9B-B48E-0C1D6B58223D}" presName="spaceRect" presStyleCnt="0"/>
      <dgm:spPr/>
    </dgm:pt>
    <dgm:pt modelId="{5541F4CC-DB82-4AB2-956A-7BF9E522FF7E}" type="pres">
      <dgm:prSet presAssocID="{E2FF2B57-E4EA-4F9B-B48E-0C1D6B58223D}" presName="parTx" presStyleLbl="revTx" presStyleIdx="0" presStyleCnt="2">
        <dgm:presLayoutVars>
          <dgm:chMax val="0"/>
          <dgm:chPref val="0"/>
        </dgm:presLayoutVars>
      </dgm:prSet>
      <dgm:spPr/>
    </dgm:pt>
    <dgm:pt modelId="{F531C6C8-4720-486F-9A57-85C1FE8D7C4E}" type="pres">
      <dgm:prSet presAssocID="{88A788FF-D679-48D7-B9C9-FFFA3CF8C4EA}" presName="sibTrans" presStyleCnt="0"/>
      <dgm:spPr/>
    </dgm:pt>
    <dgm:pt modelId="{9FC2D51A-CB13-496A-BC29-C4094B76D62B}" type="pres">
      <dgm:prSet presAssocID="{4E5A2AF2-1AF9-4360-92CC-C4DF7064604A}" presName="compNode" presStyleCnt="0"/>
      <dgm:spPr/>
    </dgm:pt>
    <dgm:pt modelId="{70C09270-FE3F-42B7-96FE-95C42D21DB57}" type="pres">
      <dgm:prSet presAssocID="{4E5A2AF2-1AF9-4360-92CC-C4DF7064604A}" presName="bgRect" presStyleLbl="bgShp" presStyleIdx="1" presStyleCnt="2"/>
      <dgm:spPr/>
    </dgm:pt>
    <dgm:pt modelId="{B87A88D3-DEDB-40D7-BDA1-C59C47F26E7E}" type="pres">
      <dgm:prSet presAssocID="{4E5A2AF2-1AF9-4360-92CC-C4DF7064604A}" presName="iconRect" presStyleLbl="node1" presStyleIdx="1" presStyleCnt="2"/>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Binoculars"/>
        </a:ext>
      </dgm:extLst>
    </dgm:pt>
    <dgm:pt modelId="{B6F81C75-34A7-4E26-AB59-0F2832CCB2F9}" type="pres">
      <dgm:prSet presAssocID="{4E5A2AF2-1AF9-4360-92CC-C4DF7064604A}" presName="spaceRect" presStyleCnt="0"/>
      <dgm:spPr/>
    </dgm:pt>
    <dgm:pt modelId="{28918282-F6D9-4EC0-9BAF-2F258AA8943A}" type="pres">
      <dgm:prSet presAssocID="{4E5A2AF2-1AF9-4360-92CC-C4DF7064604A}" presName="parTx" presStyleLbl="revTx" presStyleIdx="1" presStyleCnt="2">
        <dgm:presLayoutVars>
          <dgm:chMax val="0"/>
          <dgm:chPref val="0"/>
        </dgm:presLayoutVars>
      </dgm:prSet>
      <dgm:spPr/>
    </dgm:pt>
  </dgm:ptLst>
  <dgm:cxnLst>
    <dgm:cxn modelId="{156DF71A-A304-4C87-B75F-DDA6D2B8D938}" type="presOf" srcId="{E2FF2B57-E4EA-4F9B-B48E-0C1D6B58223D}" destId="{5541F4CC-DB82-4AB2-956A-7BF9E522FF7E}" srcOrd="0" destOrd="0" presId="urn:microsoft.com/office/officeart/2018/2/layout/IconVerticalSolidList"/>
    <dgm:cxn modelId="{2BC1173C-099F-44CB-AA18-284893B82127}" srcId="{B2E7F983-C491-4D68-81F6-3BF99EF4899F}" destId="{4E5A2AF2-1AF9-4360-92CC-C4DF7064604A}" srcOrd="1" destOrd="0" parTransId="{AC18CB12-33B4-4756-A094-2F229E6F7917}" sibTransId="{6B0ADF44-4AF4-4E19-9E7F-E8F38BBD12C1}"/>
    <dgm:cxn modelId="{3E927242-C403-4418-A078-BCD40BE47E2D}" type="presOf" srcId="{4E5A2AF2-1AF9-4360-92CC-C4DF7064604A}" destId="{28918282-F6D9-4EC0-9BAF-2F258AA8943A}" srcOrd="0" destOrd="0" presId="urn:microsoft.com/office/officeart/2018/2/layout/IconVerticalSolidList"/>
    <dgm:cxn modelId="{D5285B5A-844A-49B7-8879-5BDFF4037AF3}" srcId="{B2E7F983-C491-4D68-81F6-3BF99EF4899F}" destId="{E2FF2B57-E4EA-4F9B-B48E-0C1D6B58223D}" srcOrd="0" destOrd="0" parTransId="{7836F267-D1BE-47F6-A2A8-8B20F0377FDB}" sibTransId="{88A788FF-D679-48D7-B9C9-FFFA3CF8C4EA}"/>
    <dgm:cxn modelId="{97EDCB76-D027-4A15-A19F-162336C53AF1}" type="presOf" srcId="{B2E7F983-C491-4D68-81F6-3BF99EF4899F}" destId="{429FA299-6495-4199-BE2E-899532943FB1}" srcOrd="0" destOrd="0" presId="urn:microsoft.com/office/officeart/2018/2/layout/IconVerticalSolidList"/>
    <dgm:cxn modelId="{3AE98150-79AA-4EED-BE66-663134451F77}" type="presParOf" srcId="{429FA299-6495-4199-BE2E-899532943FB1}" destId="{45B81949-94D6-406C-B918-69DC834CDC34}" srcOrd="0" destOrd="0" presId="urn:microsoft.com/office/officeart/2018/2/layout/IconVerticalSolidList"/>
    <dgm:cxn modelId="{3EB2B8E2-0C2E-4547-A878-0508EA59CF54}" type="presParOf" srcId="{45B81949-94D6-406C-B918-69DC834CDC34}" destId="{EFE94AF5-7C4A-4FD9-A28E-0A67C46946E8}" srcOrd="0" destOrd="0" presId="urn:microsoft.com/office/officeart/2018/2/layout/IconVerticalSolidList"/>
    <dgm:cxn modelId="{7A5043B2-042A-4AD2-9B12-D67B1FA69730}" type="presParOf" srcId="{45B81949-94D6-406C-B918-69DC834CDC34}" destId="{A89D122C-48D6-438E-8B14-DB99E75A38F1}" srcOrd="1" destOrd="0" presId="urn:microsoft.com/office/officeart/2018/2/layout/IconVerticalSolidList"/>
    <dgm:cxn modelId="{0C5AEB60-4086-43F4-8809-8BEC9DC877BE}" type="presParOf" srcId="{45B81949-94D6-406C-B918-69DC834CDC34}" destId="{CC183F95-89E4-4FF3-BA8C-66E035A8D1C9}" srcOrd="2" destOrd="0" presId="urn:microsoft.com/office/officeart/2018/2/layout/IconVerticalSolidList"/>
    <dgm:cxn modelId="{0F1E2559-633A-4CAF-96F3-F4A0AB2D928A}" type="presParOf" srcId="{45B81949-94D6-406C-B918-69DC834CDC34}" destId="{5541F4CC-DB82-4AB2-956A-7BF9E522FF7E}" srcOrd="3" destOrd="0" presId="urn:microsoft.com/office/officeart/2018/2/layout/IconVerticalSolidList"/>
    <dgm:cxn modelId="{ECE51F49-D483-448E-872C-CE12E7857CAA}" type="presParOf" srcId="{429FA299-6495-4199-BE2E-899532943FB1}" destId="{F531C6C8-4720-486F-9A57-85C1FE8D7C4E}" srcOrd="1" destOrd="0" presId="urn:microsoft.com/office/officeart/2018/2/layout/IconVerticalSolidList"/>
    <dgm:cxn modelId="{E9A49737-9DB7-4812-85EB-14D550555084}" type="presParOf" srcId="{429FA299-6495-4199-BE2E-899532943FB1}" destId="{9FC2D51A-CB13-496A-BC29-C4094B76D62B}" srcOrd="2" destOrd="0" presId="urn:microsoft.com/office/officeart/2018/2/layout/IconVerticalSolidList"/>
    <dgm:cxn modelId="{06F481A7-11C5-4F9D-96F1-DBF8E2B1D9E0}" type="presParOf" srcId="{9FC2D51A-CB13-496A-BC29-C4094B76D62B}" destId="{70C09270-FE3F-42B7-96FE-95C42D21DB57}" srcOrd="0" destOrd="0" presId="urn:microsoft.com/office/officeart/2018/2/layout/IconVerticalSolidList"/>
    <dgm:cxn modelId="{E8DB28A3-BA12-4B07-B331-6F0DAB77F2C6}" type="presParOf" srcId="{9FC2D51A-CB13-496A-BC29-C4094B76D62B}" destId="{B87A88D3-DEDB-40D7-BDA1-C59C47F26E7E}" srcOrd="1" destOrd="0" presId="urn:microsoft.com/office/officeart/2018/2/layout/IconVerticalSolidList"/>
    <dgm:cxn modelId="{016B3E41-4170-4649-8B78-3F918CF1EBB3}" type="presParOf" srcId="{9FC2D51A-CB13-496A-BC29-C4094B76D62B}" destId="{B6F81C75-34A7-4E26-AB59-0F2832CCB2F9}" srcOrd="2" destOrd="0" presId="urn:microsoft.com/office/officeart/2018/2/layout/IconVerticalSolidList"/>
    <dgm:cxn modelId="{52AC019D-87ED-4124-BA60-710486EB0705}" type="presParOf" srcId="{9FC2D51A-CB13-496A-BC29-C4094B76D62B}" destId="{28918282-F6D9-4EC0-9BAF-2F258AA8943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BBA57D-D7C4-469C-A1D7-E2EC232EABB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ECEFFDB-5939-43B0-8314-3B1C4AE3B93C}">
      <dgm:prSet/>
      <dgm:spPr/>
      <dgm:t>
        <a:bodyPr/>
        <a:lstStyle/>
        <a:p>
          <a:r>
            <a:rPr lang="nl-NL"/>
            <a:t>Wat zou jij een werkgever adviseren op het gebied van gezond werken?</a:t>
          </a:r>
          <a:endParaRPr lang="en-US"/>
        </a:p>
      </dgm:t>
    </dgm:pt>
    <dgm:pt modelId="{F9C4917F-082B-4F0C-B034-097818F5F99E}" type="parTrans" cxnId="{AE814D96-22A3-4F4A-BADC-5D5456F7C67F}">
      <dgm:prSet/>
      <dgm:spPr/>
      <dgm:t>
        <a:bodyPr/>
        <a:lstStyle/>
        <a:p>
          <a:endParaRPr lang="en-US"/>
        </a:p>
      </dgm:t>
    </dgm:pt>
    <dgm:pt modelId="{6E1F6DC8-7D14-4307-8EDE-154CB75FF434}" type="sibTrans" cxnId="{AE814D96-22A3-4F4A-BADC-5D5456F7C67F}">
      <dgm:prSet/>
      <dgm:spPr/>
      <dgm:t>
        <a:bodyPr/>
        <a:lstStyle/>
        <a:p>
          <a:endParaRPr lang="en-US"/>
        </a:p>
      </dgm:t>
    </dgm:pt>
    <dgm:pt modelId="{27E882DB-988A-44D4-9E55-5FE2D1E29614}">
      <dgm:prSet/>
      <dgm:spPr/>
      <dgm:t>
        <a:bodyPr/>
        <a:lstStyle/>
        <a:p>
          <a:r>
            <a:rPr lang="nl-NL"/>
            <a:t>Noem de belangrijkste onderdelen.</a:t>
          </a:r>
          <a:endParaRPr lang="en-US"/>
        </a:p>
      </dgm:t>
    </dgm:pt>
    <dgm:pt modelId="{E3B3BE5C-7116-4A17-A7F5-5BCC516823FC}" type="parTrans" cxnId="{528545BC-0069-4F31-B7F6-B79653C41AD2}">
      <dgm:prSet/>
      <dgm:spPr/>
      <dgm:t>
        <a:bodyPr/>
        <a:lstStyle/>
        <a:p>
          <a:endParaRPr lang="en-US"/>
        </a:p>
      </dgm:t>
    </dgm:pt>
    <dgm:pt modelId="{D15FC701-DB4F-4C5E-ABCA-955906914B72}" type="sibTrans" cxnId="{528545BC-0069-4F31-B7F6-B79653C41AD2}">
      <dgm:prSet/>
      <dgm:spPr/>
      <dgm:t>
        <a:bodyPr/>
        <a:lstStyle/>
        <a:p>
          <a:endParaRPr lang="en-US"/>
        </a:p>
      </dgm:t>
    </dgm:pt>
    <dgm:pt modelId="{DA5CA572-5154-41AE-BFCA-06DF01A3AD00}" type="pres">
      <dgm:prSet presAssocID="{41BBA57D-D7C4-469C-A1D7-E2EC232EABBE}" presName="root" presStyleCnt="0">
        <dgm:presLayoutVars>
          <dgm:dir/>
          <dgm:resizeHandles val="exact"/>
        </dgm:presLayoutVars>
      </dgm:prSet>
      <dgm:spPr/>
    </dgm:pt>
    <dgm:pt modelId="{116C5AC2-74EA-4FF0-ADEC-CE081DC64A4B}" type="pres">
      <dgm:prSet presAssocID="{CECEFFDB-5939-43B0-8314-3B1C4AE3B93C}" presName="compNode" presStyleCnt="0"/>
      <dgm:spPr/>
    </dgm:pt>
    <dgm:pt modelId="{AB00C8DC-A811-4592-91F1-413A1EDA6718}" type="pres">
      <dgm:prSet presAssocID="{CECEFFDB-5939-43B0-8314-3B1C4AE3B93C}" presName="bgRect" presStyleLbl="bgShp" presStyleIdx="0" presStyleCnt="2"/>
      <dgm:spPr/>
    </dgm:pt>
    <dgm:pt modelId="{0924C522-B298-4FA8-9C72-740CF61C9CE4}" type="pres">
      <dgm:prSet presAssocID="{CECEFFDB-5939-43B0-8314-3B1C4AE3B93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9DCB78B5-6080-497B-89F8-D494FAE6CD1B}" type="pres">
      <dgm:prSet presAssocID="{CECEFFDB-5939-43B0-8314-3B1C4AE3B93C}" presName="spaceRect" presStyleCnt="0"/>
      <dgm:spPr/>
    </dgm:pt>
    <dgm:pt modelId="{1C1A8576-5B9A-429F-B948-6EEB5ACE1E1A}" type="pres">
      <dgm:prSet presAssocID="{CECEFFDB-5939-43B0-8314-3B1C4AE3B93C}" presName="parTx" presStyleLbl="revTx" presStyleIdx="0" presStyleCnt="2">
        <dgm:presLayoutVars>
          <dgm:chMax val="0"/>
          <dgm:chPref val="0"/>
        </dgm:presLayoutVars>
      </dgm:prSet>
      <dgm:spPr/>
    </dgm:pt>
    <dgm:pt modelId="{477CED15-A365-4791-B2FF-1B6E1984A0F9}" type="pres">
      <dgm:prSet presAssocID="{6E1F6DC8-7D14-4307-8EDE-154CB75FF434}" presName="sibTrans" presStyleCnt="0"/>
      <dgm:spPr/>
    </dgm:pt>
    <dgm:pt modelId="{D3B9D43C-D376-46BE-B974-172DCE0DE5CB}" type="pres">
      <dgm:prSet presAssocID="{27E882DB-988A-44D4-9E55-5FE2D1E29614}" presName="compNode" presStyleCnt="0"/>
      <dgm:spPr/>
    </dgm:pt>
    <dgm:pt modelId="{6592AC63-CE0E-4ED5-8C27-0C1E2C8BBD62}" type="pres">
      <dgm:prSet presAssocID="{27E882DB-988A-44D4-9E55-5FE2D1E29614}" presName="bgRect" presStyleLbl="bgShp" presStyleIdx="1" presStyleCnt="2"/>
      <dgm:spPr/>
    </dgm:pt>
    <dgm:pt modelId="{7C6FA7C3-D98A-4A82-B874-EF6AE813E678}" type="pres">
      <dgm:prSet presAssocID="{27E882DB-988A-44D4-9E55-5FE2D1E2961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ndwielen"/>
        </a:ext>
      </dgm:extLst>
    </dgm:pt>
    <dgm:pt modelId="{99C8C5F9-9DEF-4ADC-A06D-F1DDBDF471A2}" type="pres">
      <dgm:prSet presAssocID="{27E882DB-988A-44D4-9E55-5FE2D1E29614}" presName="spaceRect" presStyleCnt="0"/>
      <dgm:spPr/>
    </dgm:pt>
    <dgm:pt modelId="{B01C8F5F-8654-428C-8FAE-8B9BA76BBE76}" type="pres">
      <dgm:prSet presAssocID="{27E882DB-988A-44D4-9E55-5FE2D1E29614}" presName="parTx" presStyleLbl="revTx" presStyleIdx="1" presStyleCnt="2">
        <dgm:presLayoutVars>
          <dgm:chMax val="0"/>
          <dgm:chPref val="0"/>
        </dgm:presLayoutVars>
      </dgm:prSet>
      <dgm:spPr/>
    </dgm:pt>
  </dgm:ptLst>
  <dgm:cxnLst>
    <dgm:cxn modelId="{7E3B5B08-5174-43E3-99DD-015DC69AEEAF}" type="presOf" srcId="{27E882DB-988A-44D4-9E55-5FE2D1E29614}" destId="{B01C8F5F-8654-428C-8FAE-8B9BA76BBE76}" srcOrd="0" destOrd="0" presId="urn:microsoft.com/office/officeart/2018/2/layout/IconVerticalSolidList"/>
    <dgm:cxn modelId="{CF28D382-F0E1-4707-B1BC-21B666FB378D}" type="presOf" srcId="{41BBA57D-D7C4-469C-A1D7-E2EC232EABBE}" destId="{DA5CA572-5154-41AE-BFCA-06DF01A3AD00}" srcOrd="0" destOrd="0" presId="urn:microsoft.com/office/officeart/2018/2/layout/IconVerticalSolidList"/>
    <dgm:cxn modelId="{AE814D96-22A3-4F4A-BADC-5D5456F7C67F}" srcId="{41BBA57D-D7C4-469C-A1D7-E2EC232EABBE}" destId="{CECEFFDB-5939-43B0-8314-3B1C4AE3B93C}" srcOrd="0" destOrd="0" parTransId="{F9C4917F-082B-4F0C-B034-097818F5F99E}" sibTransId="{6E1F6DC8-7D14-4307-8EDE-154CB75FF434}"/>
    <dgm:cxn modelId="{528545BC-0069-4F31-B7F6-B79653C41AD2}" srcId="{41BBA57D-D7C4-469C-A1D7-E2EC232EABBE}" destId="{27E882DB-988A-44D4-9E55-5FE2D1E29614}" srcOrd="1" destOrd="0" parTransId="{E3B3BE5C-7116-4A17-A7F5-5BCC516823FC}" sibTransId="{D15FC701-DB4F-4C5E-ABCA-955906914B72}"/>
    <dgm:cxn modelId="{DD3432DD-4F87-43EE-B043-9678520F4F0E}" type="presOf" srcId="{CECEFFDB-5939-43B0-8314-3B1C4AE3B93C}" destId="{1C1A8576-5B9A-429F-B948-6EEB5ACE1E1A}" srcOrd="0" destOrd="0" presId="urn:microsoft.com/office/officeart/2018/2/layout/IconVerticalSolidList"/>
    <dgm:cxn modelId="{1BCCD7E5-B5F3-4CD3-94AB-A544015FF52D}" type="presParOf" srcId="{DA5CA572-5154-41AE-BFCA-06DF01A3AD00}" destId="{116C5AC2-74EA-4FF0-ADEC-CE081DC64A4B}" srcOrd="0" destOrd="0" presId="urn:microsoft.com/office/officeart/2018/2/layout/IconVerticalSolidList"/>
    <dgm:cxn modelId="{6FEFCBE9-320B-4DED-8226-61B67A1A4CD9}" type="presParOf" srcId="{116C5AC2-74EA-4FF0-ADEC-CE081DC64A4B}" destId="{AB00C8DC-A811-4592-91F1-413A1EDA6718}" srcOrd="0" destOrd="0" presId="urn:microsoft.com/office/officeart/2018/2/layout/IconVerticalSolidList"/>
    <dgm:cxn modelId="{0BBAB29A-CC06-4C0E-B7B0-9BF545219378}" type="presParOf" srcId="{116C5AC2-74EA-4FF0-ADEC-CE081DC64A4B}" destId="{0924C522-B298-4FA8-9C72-740CF61C9CE4}" srcOrd="1" destOrd="0" presId="urn:microsoft.com/office/officeart/2018/2/layout/IconVerticalSolidList"/>
    <dgm:cxn modelId="{1397BC74-DB96-4D9F-8BA8-4A9059F6B85C}" type="presParOf" srcId="{116C5AC2-74EA-4FF0-ADEC-CE081DC64A4B}" destId="{9DCB78B5-6080-497B-89F8-D494FAE6CD1B}" srcOrd="2" destOrd="0" presId="urn:microsoft.com/office/officeart/2018/2/layout/IconVerticalSolidList"/>
    <dgm:cxn modelId="{B1A50810-9EBD-403D-994C-D0C34133EC3F}" type="presParOf" srcId="{116C5AC2-74EA-4FF0-ADEC-CE081DC64A4B}" destId="{1C1A8576-5B9A-429F-B948-6EEB5ACE1E1A}" srcOrd="3" destOrd="0" presId="urn:microsoft.com/office/officeart/2018/2/layout/IconVerticalSolidList"/>
    <dgm:cxn modelId="{CAE773C4-B87E-49A0-AAC8-87C3AF3BF65A}" type="presParOf" srcId="{DA5CA572-5154-41AE-BFCA-06DF01A3AD00}" destId="{477CED15-A365-4791-B2FF-1B6E1984A0F9}" srcOrd="1" destOrd="0" presId="urn:microsoft.com/office/officeart/2018/2/layout/IconVerticalSolidList"/>
    <dgm:cxn modelId="{5C592971-F85C-463A-9BC3-F8A34F01C1A3}" type="presParOf" srcId="{DA5CA572-5154-41AE-BFCA-06DF01A3AD00}" destId="{D3B9D43C-D376-46BE-B974-172DCE0DE5CB}" srcOrd="2" destOrd="0" presId="urn:microsoft.com/office/officeart/2018/2/layout/IconVerticalSolidList"/>
    <dgm:cxn modelId="{31FC4BF0-BF2D-4BF6-9DBC-FE5225DD04FE}" type="presParOf" srcId="{D3B9D43C-D376-46BE-B974-172DCE0DE5CB}" destId="{6592AC63-CE0E-4ED5-8C27-0C1E2C8BBD62}" srcOrd="0" destOrd="0" presId="urn:microsoft.com/office/officeart/2018/2/layout/IconVerticalSolidList"/>
    <dgm:cxn modelId="{2964B6AD-F5B3-40DE-A07B-718D52359D71}" type="presParOf" srcId="{D3B9D43C-D376-46BE-B974-172DCE0DE5CB}" destId="{7C6FA7C3-D98A-4A82-B874-EF6AE813E678}" srcOrd="1" destOrd="0" presId="urn:microsoft.com/office/officeart/2018/2/layout/IconVerticalSolidList"/>
    <dgm:cxn modelId="{E69A86D7-9507-40C9-B0C8-5DE8169CF96A}" type="presParOf" srcId="{D3B9D43C-D376-46BE-B974-172DCE0DE5CB}" destId="{99C8C5F9-9DEF-4ADC-A06D-F1DDBDF471A2}" srcOrd="2" destOrd="0" presId="urn:microsoft.com/office/officeart/2018/2/layout/IconVerticalSolidList"/>
    <dgm:cxn modelId="{3BBC0471-6E24-4CC1-BBFD-AEAD7826BF9F}" type="presParOf" srcId="{D3B9D43C-D376-46BE-B974-172DCE0DE5CB}" destId="{B01C8F5F-8654-428C-8FAE-8B9BA76BBE7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6946E9-E093-49B4-A696-3B69391C2EF1}">
      <dsp:nvSpPr>
        <dsp:cNvPr id="0" name=""/>
        <dsp:cNvSpPr/>
      </dsp:nvSpPr>
      <dsp:spPr>
        <a:xfrm>
          <a:off x="1953914" y="277502"/>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DC35DD-60D1-4977-BA70-B4D7E26310D3}">
      <dsp:nvSpPr>
        <dsp:cNvPr id="0" name=""/>
        <dsp:cNvSpPr/>
      </dsp:nvSpPr>
      <dsp:spPr>
        <a:xfrm>
          <a:off x="765914" y="2691902"/>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822450">
            <a:lnSpc>
              <a:spcPct val="90000"/>
            </a:lnSpc>
            <a:spcBef>
              <a:spcPct val="0"/>
            </a:spcBef>
            <a:spcAft>
              <a:spcPct val="35000"/>
            </a:spcAft>
            <a:buNone/>
          </a:pPr>
          <a:r>
            <a:rPr lang="en-US" sz="4100" kern="1200"/>
            <a:t>Rechten  en plichten</a:t>
          </a:r>
        </a:p>
      </dsp:txBody>
      <dsp:txXfrm>
        <a:off x="765914" y="2691902"/>
        <a:ext cx="4320000" cy="720000"/>
      </dsp:txXfrm>
    </dsp:sp>
    <dsp:sp modelId="{63811A00-CA2E-4052-A370-ECAE78614DBD}">
      <dsp:nvSpPr>
        <dsp:cNvPr id="0" name=""/>
        <dsp:cNvSpPr/>
      </dsp:nvSpPr>
      <dsp:spPr>
        <a:xfrm>
          <a:off x="7029914" y="277502"/>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D2D931-38A1-481E-8BEA-6FE8D93A2E79}">
      <dsp:nvSpPr>
        <dsp:cNvPr id="0" name=""/>
        <dsp:cNvSpPr/>
      </dsp:nvSpPr>
      <dsp:spPr>
        <a:xfrm>
          <a:off x="5841914" y="2691902"/>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822450">
            <a:lnSpc>
              <a:spcPct val="90000"/>
            </a:lnSpc>
            <a:spcBef>
              <a:spcPct val="0"/>
            </a:spcBef>
            <a:spcAft>
              <a:spcPct val="35000"/>
            </a:spcAft>
            <a:buNone/>
          </a:pPr>
          <a:r>
            <a:rPr lang="en-US" sz="4100" kern="1200"/>
            <a:t>Gezonde leefstijl</a:t>
          </a:r>
        </a:p>
      </dsp:txBody>
      <dsp:txXfrm>
        <a:off x="5841914" y="2691902"/>
        <a:ext cx="432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7FD1A4-335F-4410-B61A-BBEFD6CF7006}">
      <dsp:nvSpPr>
        <dsp:cNvPr id="0" name=""/>
        <dsp:cNvSpPr/>
      </dsp:nvSpPr>
      <dsp:spPr>
        <a:xfrm>
          <a:off x="0" y="531"/>
          <a:ext cx="10515600" cy="124293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F92778-CD7C-4F9A-8A1A-71FB6187F4FC}">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0D3921-B1F8-47E3-829E-8FC06FB70866}">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89000">
            <a:lnSpc>
              <a:spcPct val="100000"/>
            </a:lnSpc>
            <a:spcBef>
              <a:spcPct val="0"/>
            </a:spcBef>
            <a:spcAft>
              <a:spcPct val="35000"/>
            </a:spcAft>
            <a:buNone/>
          </a:pPr>
          <a:r>
            <a:rPr lang="nl-NL" sz="2000" kern="1200"/>
            <a:t>Arbobeleid is het beleid dat een werkgever binnen zijn bedrijf voert op het gebied van arbeidsomstandigheden. Een goed arbobeleid beperkt de gezondheidsrisico’s in het bedrijf, vermindert het ziekteverzuim en bevordert de re-integratie na ziekte</a:t>
          </a:r>
          <a:endParaRPr lang="en-US" sz="2000" kern="1200"/>
        </a:p>
      </dsp:txBody>
      <dsp:txXfrm>
        <a:off x="1435590" y="531"/>
        <a:ext cx="9080009" cy="1242935"/>
      </dsp:txXfrm>
    </dsp:sp>
    <dsp:sp modelId="{58BAECEF-16A9-4ADC-B270-44852FFA8A85}">
      <dsp:nvSpPr>
        <dsp:cNvPr id="0" name=""/>
        <dsp:cNvSpPr/>
      </dsp:nvSpPr>
      <dsp:spPr>
        <a:xfrm>
          <a:off x="0" y="1554201"/>
          <a:ext cx="10515600" cy="124293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83147D-B648-49AC-BDC6-ECCD05940898}">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5E766E-3A8B-45C6-8516-87D528E82808}">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89000">
            <a:lnSpc>
              <a:spcPct val="100000"/>
            </a:lnSpc>
            <a:spcBef>
              <a:spcPct val="0"/>
            </a:spcBef>
            <a:spcAft>
              <a:spcPct val="35000"/>
            </a:spcAft>
            <a:buNone/>
          </a:pPr>
          <a:r>
            <a:rPr lang="nl-NL" sz="2000" kern="1200"/>
            <a:t>Is wettelijk bepaald</a:t>
          </a:r>
          <a:endParaRPr lang="en-US" sz="2000" kern="1200"/>
        </a:p>
      </dsp:txBody>
      <dsp:txXfrm>
        <a:off x="1435590" y="1554201"/>
        <a:ext cx="9080009" cy="1242935"/>
      </dsp:txXfrm>
    </dsp:sp>
    <dsp:sp modelId="{224C9D82-F425-49F1-A851-9C981902F0F0}">
      <dsp:nvSpPr>
        <dsp:cNvPr id="0" name=""/>
        <dsp:cNvSpPr/>
      </dsp:nvSpPr>
      <dsp:spPr>
        <a:xfrm>
          <a:off x="0" y="3107870"/>
          <a:ext cx="10515600" cy="124293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09D785-5F13-4CA0-ADA7-7D2907DF8CEF}">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904EFD-A222-44D8-8A51-2127FB59275E}">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89000">
            <a:lnSpc>
              <a:spcPct val="100000"/>
            </a:lnSpc>
            <a:spcBef>
              <a:spcPct val="0"/>
            </a:spcBef>
            <a:spcAft>
              <a:spcPct val="35000"/>
            </a:spcAft>
            <a:buNone/>
          </a:pPr>
          <a:r>
            <a:rPr lang="nl-NL" sz="2000" kern="1200" dirty="0" err="1"/>
            <a:t>Bron:https</a:t>
          </a:r>
          <a:r>
            <a:rPr lang="nl-NL" sz="2000" kern="1200" dirty="0"/>
            <a:t>: </a:t>
          </a:r>
          <a:r>
            <a:rPr lang="nl-NL" sz="2000" kern="1200" dirty="0">
              <a:hlinkClick xmlns:r="http://schemas.openxmlformats.org/officeDocument/2006/relationships" r:id="rId7"/>
            </a:rPr>
            <a:t>www.arboportaal.nl/onderwerpen/arbobeleid</a:t>
          </a:r>
          <a:endParaRPr lang="nl-NL" sz="2000" kern="1200" dirty="0"/>
        </a:p>
        <a:p>
          <a:pPr marL="0" lvl="0" indent="0" algn="l" defTabSz="889000">
            <a:lnSpc>
              <a:spcPct val="100000"/>
            </a:lnSpc>
            <a:spcBef>
              <a:spcPct val="0"/>
            </a:spcBef>
            <a:spcAft>
              <a:spcPct val="35000"/>
            </a:spcAft>
            <a:buNone/>
          </a:pPr>
          <a:endParaRPr lang="nl-NL" sz="2000" kern="1200" dirty="0"/>
        </a:p>
      </dsp:txBody>
      <dsp:txXfrm>
        <a:off x="1435590" y="3107870"/>
        <a:ext cx="9080009" cy="1242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E94AF5-7C4A-4FD9-A28E-0A67C46946E8}">
      <dsp:nvSpPr>
        <dsp:cNvPr id="0" name=""/>
        <dsp:cNvSpPr/>
      </dsp:nvSpPr>
      <dsp:spPr>
        <a:xfrm>
          <a:off x="0" y="903199"/>
          <a:ext cx="6513603" cy="171045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9D122C-48D6-438E-8B14-DB99E75A38F1}">
      <dsp:nvSpPr>
        <dsp:cNvPr id="0" name=""/>
        <dsp:cNvSpPr/>
      </dsp:nvSpPr>
      <dsp:spPr>
        <a:xfrm>
          <a:off x="517411" y="1288051"/>
          <a:ext cx="940748" cy="9407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41F4CC-DB82-4AB2-956A-7BF9E522FF7E}">
      <dsp:nvSpPr>
        <dsp:cNvPr id="0" name=""/>
        <dsp:cNvSpPr/>
      </dsp:nvSpPr>
      <dsp:spPr>
        <a:xfrm>
          <a:off x="1975571" y="903199"/>
          <a:ext cx="4477338" cy="1819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514" tIns="192514" rIns="192514" bIns="192514" numCol="1" spcCol="1270" anchor="ctr" anchorCtr="0">
          <a:noAutofit/>
        </a:bodyPr>
        <a:lstStyle/>
        <a:p>
          <a:pPr marL="0" lvl="0" indent="0" algn="l" defTabSz="622300">
            <a:lnSpc>
              <a:spcPct val="90000"/>
            </a:lnSpc>
            <a:spcBef>
              <a:spcPct val="0"/>
            </a:spcBef>
            <a:spcAft>
              <a:spcPct val="35000"/>
            </a:spcAft>
            <a:buNone/>
          </a:pPr>
          <a:r>
            <a:rPr lang="nl-NL" sz="1400" kern="1200"/>
            <a:t>Verplichtingen werkgever en werknemer?</a:t>
          </a:r>
          <a:endParaRPr lang="en-US" sz="1400" kern="1200"/>
        </a:p>
      </dsp:txBody>
      <dsp:txXfrm>
        <a:off x="1975571" y="903199"/>
        <a:ext cx="4477338" cy="1819025"/>
      </dsp:txXfrm>
    </dsp:sp>
    <dsp:sp modelId="{70C09270-FE3F-42B7-96FE-95C42D21DB57}">
      <dsp:nvSpPr>
        <dsp:cNvPr id="0" name=""/>
        <dsp:cNvSpPr/>
      </dsp:nvSpPr>
      <dsp:spPr>
        <a:xfrm>
          <a:off x="0" y="3163200"/>
          <a:ext cx="6513603" cy="171045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7A88D3-DEDB-40D7-BDA1-C59C47F26E7E}">
      <dsp:nvSpPr>
        <dsp:cNvPr id="0" name=""/>
        <dsp:cNvSpPr/>
      </dsp:nvSpPr>
      <dsp:spPr>
        <a:xfrm>
          <a:off x="517411" y="3548052"/>
          <a:ext cx="940748" cy="9407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918282-F6D9-4EC0-9BAF-2F258AA8943A}">
      <dsp:nvSpPr>
        <dsp:cNvPr id="0" name=""/>
        <dsp:cNvSpPr/>
      </dsp:nvSpPr>
      <dsp:spPr>
        <a:xfrm>
          <a:off x="1975571" y="3163200"/>
          <a:ext cx="4477338" cy="1819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514" tIns="192514" rIns="192514" bIns="192514" numCol="1" spcCol="1270" anchor="ctr" anchorCtr="0">
          <a:noAutofit/>
        </a:bodyPr>
        <a:lstStyle/>
        <a:p>
          <a:pPr marL="0" lvl="0" indent="0" algn="l" defTabSz="622300">
            <a:lnSpc>
              <a:spcPct val="90000"/>
            </a:lnSpc>
            <a:spcBef>
              <a:spcPct val="0"/>
            </a:spcBef>
            <a:spcAft>
              <a:spcPct val="35000"/>
            </a:spcAft>
            <a:buNone/>
          </a:pPr>
          <a:r>
            <a:rPr lang="nl-NL" sz="1400" kern="1200"/>
            <a:t>Kijk op: </a:t>
          </a:r>
          <a:r>
            <a:rPr lang="nl-NL" sz="1400" kern="1200">
              <a:hlinkClick xmlns:r="http://schemas.openxmlformats.org/officeDocument/2006/relationships" r:id="rId5"/>
            </a:rPr>
            <a:t>https://www.rijksoverheid.nl/onderwerpen/ziekteverzuim-van-het-werk/regels-en-verplichtingen-bij-ziekte</a:t>
          </a:r>
          <a:endParaRPr lang="en-US" sz="1400" kern="1200"/>
        </a:p>
      </dsp:txBody>
      <dsp:txXfrm>
        <a:off x="1975571" y="3163200"/>
        <a:ext cx="4477338" cy="18190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00C8DC-A811-4592-91F1-413A1EDA6718}">
      <dsp:nvSpPr>
        <dsp:cNvPr id="0" name=""/>
        <dsp:cNvSpPr/>
      </dsp:nvSpPr>
      <dsp:spPr>
        <a:xfrm>
          <a:off x="0" y="908268"/>
          <a:ext cx="6245265" cy="16768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24C522-B298-4FA8-9C72-740CF61C9CE4}">
      <dsp:nvSpPr>
        <dsp:cNvPr id="0" name=""/>
        <dsp:cNvSpPr/>
      </dsp:nvSpPr>
      <dsp:spPr>
        <a:xfrm>
          <a:off x="507233" y="1285549"/>
          <a:ext cx="922242" cy="9222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1A8576-5B9A-429F-B948-6EEB5ACE1E1A}">
      <dsp:nvSpPr>
        <dsp:cNvPr id="0" name=""/>
        <dsp:cNvSpPr/>
      </dsp:nvSpPr>
      <dsp:spPr>
        <a:xfrm>
          <a:off x="1936708" y="908268"/>
          <a:ext cx="4308556" cy="1676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62" tIns="177462" rIns="177462" bIns="177462" numCol="1" spcCol="1270" anchor="ctr" anchorCtr="0">
          <a:noAutofit/>
        </a:bodyPr>
        <a:lstStyle/>
        <a:p>
          <a:pPr marL="0" lvl="0" indent="0" algn="l" defTabSz="1111250">
            <a:lnSpc>
              <a:spcPct val="90000"/>
            </a:lnSpc>
            <a:spcBef>
              <a:spcPct val="0"/>
            </a:spcBef>
            <a:spcAft>
              <a:spcPct val="35000"/>
            </a:spcAft>
            <a:buNone/>
          </a:pPr>
          <a:r>
            <a:rPr lang="nl-NL" sz="2500" kern="1200"/>
            <a:t>Wat zou jij een werkgever adviseren op het gebied van gezond werken?</a:t>
          </a:r>
          <a:endParaRPr lang="en-US" sz="2500" kern="1200"/>
        </a:p>
      </dsp:txBody>
      <dsp:txXfrm>
        <a:off x="1936708" y="908268"/>
        <a:ext cx="4308556" cy="1676804"/>
      </dsp:txXfrm>
    </dsp:sp>
    <dsp:sp modelId="{6592AC63-CE0E-4ED5-8C27-0C1E2C8BBD62}">
      <dsp:nvSpPr>
        <dsp:cNvPr id="0" name=""/>
        <dsp:cNvSpPr/>
      </dsp:nvSpPr>
      <dsp:spPr>
        <a:xfrm>
          <a:off x="0" y="3004274"/>
          <a:ext cx="6245265" cy="16768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6FA7C3-D98A-4A82-B874-EF6AE813E678}">
      <dsp:nvSpPr>
        <dsp:cNvPr id="0" name=""/>
        <dsp:cNvSpPr/>
      </dsp:nvSpPr>
      <dsp:spPr>
        <a:xfrm>
          <a:off x="507233" y="3381554"/>
          <a:ext cx="922242" cy="9222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1C8F5F-8654-428C-8FAE-8B9BA76BBE76}">
      <dsp:nvSpPr>
        <dsp:cNvPr id="0" name=""/>
        <dsp:cNvSpPr/>
      </dsp:nvSpPr>
      <dsp:spPr>
        <a:xfrm>
          <a:off x="1936708" y="3004274"/>
          <a:ext cx="4308556" cy="1676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62" tIns="177462" rIns="177462" bIns="177462" numCol="1" spcCol="1270" anchor="ctr" anchorCtr="0">
          <a:noAutofit/>
        </a:bodyPr>
        <a:lstStyle/>
        <a:p>
          <a:pPr marL="0" lvl="0" indent="0" algn="l" defTabSz="1111250">
            <a:lnSpc>
              <a:spcPct val="90000"/>
            </a:lnSpc>
            <a:spcBef>
              <a:spcPct val="0"/>
            </a:spcBef>
            <a:spcAft>
              <a:spcPct val="35000"/>
            </a:spcAft>
            <a:buNone/>
          </a:pPr>
          <a:r>
            <a:rPr lang="nl-NL" sz="2500" kern="1200"/>
            <a:t>Noem de belangrijkste onderdelen.</a:t>
          </a:r>
          <a:endParaRPr lang="en-US" sz="2500" kern="1200"/>
        </a:p>
      </dsp:txBody>
      <dsp:txXfrm>
        <a:off x="1936708" y="3004274"/>
        <a:ext cx="4308556" cy="1676804"/>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7C2E12-7DAC-B344-A218-A9F692F27D44}" type="datetimeFigureOut">
              <a:rPr lang="nl-NL" smtClean="0"/>
              <a:t>19-10-2022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F2B26-78A4-3741-9E78-399358BE47C5}" type="slidenum">
              <a:rPr lang="nl-NL" smtClean="0"/>
              <a:t>‹nr.›</a:t>
            </a:fld>
            <a:endParaRPr lang="nl-NL"/>
          </a:p>
        </p:txBody>
      </p:sp>
    </p:spTree>
    <p:extLst>
      <p:ext uri="{BB962C8B-B14F-4D97-AF65-F5344CB8AC3E}">
        <p14:creationId xmlns:p14="http://schemas.microsoft.com/office/powerpoint/2010/main" val="4038512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112C88-C00D-9B48-96F7-BF681305CF9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119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D8E289-1034-4548-A629-DE9B17F48B3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CD7D420-ABFD-9B42-A989-45BC2839E1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54EA0B1C-68B7-3E44-9580-9D27E9FD937E}"/>
              </a:ext>
            </a:extLst>
          </p:cNvPr>
          <p:cNvSpPr>
            <a:spLocks noGrp="1"/>
          </p:cNvSpPr>
          <p:nvPr>
            <p:ph type="dt" sz="half" idx="10"/>
          </p:nvPr>
        </p:nvSpPr>
        <p:spPr/>
        <p:txBody>
          <a:bodyPr/>
          <a:lstStyle/>
          <a:p>
            <a:fld id="{AEA47BE7-9265-1546-B220-633A536EC50E}" type="datetimeFigureOut">
              <a:rPr lang="nl-NL" smtClean="0"/>
              <a:t>19-10-2022</a:t>
            </a:fld>
            <a:endParaRPr lang="nl-NL"/>
          </a:p>
        </p:txBody>
      </p:sp>
      <p:sp>
        <p:nvSpPr>
          <p:cNvPr id="5" name="Tijdelijke aanduiding voor voettekst 4">
            <a:extLst>
              <a:ext uri="{FF2B5EF4-FFF2-40B4-BE49-F238E27FC236}">
                <a16:creationId xmlns:a16="http://schemas.microsoft.com/office/drawing/2014/main" id="{0F435ABC-7CB4-A246-832A-5A8852E86C8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2D523E8-32C0-5D44-8520-94EFC8C1DDA2}"/>
              </a:ext>
            </a:extLst>
          </p:cNvPr>
          <p:cNvSpPr>
            <a:spLocks noGrp="1"/>
          </p:cNvSpPr>
          <p:nvPr>
            <p:ph type="sldNum" sz="quarter" idx="12"/>
          </p:nvPr>
        </p:nvSpPr>
        <p:spPr/>
        <p:txBody>
          <a:bodyPr/>
          <a:lstStyle/>
          <a:p>
            <a:fld id="{D87CD9C6-1E83-E54E-B73C-966DF8481115}" type="slidenum">
              <a:rPr lang="nl-NL" smtClean="0"/>
              <a:t>‹nr.›</a:t>
            </a:fld>
            <a:endParaRPr lang="nl-NL"/>
          </a:p>
        </p:txBody>
      </p:sp>
    </p:spTree>
    <p:extLst>
      <p:ext uri="{BB962C8B-B14F-4D97-AF65-F5344CB8AC3E}">
        <p14:creationId xmlns:p14="http://schemas.microsoft.com/office/powerpoint/2010/main" val="2805387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73E535-E7E6-5E4E-9222-17F9D49E6C0D}"/>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8305D2E-B0D3-9649-A366-A12603E569B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B4A3F4D-CE63-2542-BFF1-97AC9796FE50}"/>
              </a:ext>
            </a:extLst>
          </p:cNvPr>
          <p:cNvSpPr>
            <a:spLocks noGrp="1"/>
          </p:cNvSpPr>
          <p:nvPr>
            <p:ph type="dt" sz="half" idx="10"/>
          </p:nvPr>
        </p:nvSpPr>
        <p:spPr/>
        <p:txBody>
          <a:bodyPr/>
          <a:lstStyle/>
          <a:p>
            <a:fld id="{AEA47BE7-9265-1546-B220-633A536EC50E}" type="datetimeFigureOut">
              <a:rPr lang="nl-NL" smtClean="0"/>
              <a:t>19-10-2022</a:t>
            </a:fld>
            <a:endParaRPr lang="nl-NL"/>
          </a:p>
        </p:txBody>
      </p:sp>
      <p:sp>
        <p:nvSpPr>
          <p:cNvPr id="5" name="Tijdelijke aanduiding voor voettekst 4">
            <a:extLst>
              <a:ext uri="{FF2B5EF4-FFF2-40B4-BE49-F238E27FC236}">
                <a16:creationId xmlns:a16="http://schemas.microsoft.com/office/drawing/2014/main" id="{FCEB0393-BA59-C24E-B9D7-B2950016620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D1B287A-E668-2A48-9BDD-BDB2FB25CAFD}"/>
              </a:ext>
            </a:extLst>
          </p:cNvPr>
          <p:cNvSpPr>
            <a:spLocks noGrp="1"/>
          </p:cNvSpPr>
          <p:nvPr>
            <p:ph type="sldNum" sz="quarter" idx="12"/>
          </p:nvPr>
        </p:nvSpPr>
        <p:spPr/>
        <p:txBody>
          <a:bodyPr/>
          <a:lstStyle/>
          <a:p>
            <a:fld id="{D87CD9C6-1E83-E54E-B73C-966DF8481115}" type="slidenum">
              <a:rPr lang="nl-NL" smtClean="0"/>
              <a:t>‹nr.›</a:t>
            </a:fld>
            <a:endParaRPr lang="nl-NL"/>
          </a:p>
        </p:txBody>
      </p:sp>
    </p:spTree>
    <p:extLst>
      <p:ext uri="{BB962C8B-B14F-4D97-AF65-F5344CB8AC3E}">
        <p14:creationId xmlns:p14="http://schemas.microsoft.com/office/powerpoint/2010/main" val="3963786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C2205CA-63B0-6C4A-B6DE-E6D857D5FC25}"/>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B06D935D-A076-6E4D-A242-4FC649765380}"/>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B819864-B2CB-544D-864A-70544BA71610}"/>
              </a:ext>
            </a:extLst>
          </p:cNvPr>
          <p:cNvSpPr>
            <a:spLocks noGrp="1"/>
          </p:cNvSpPr>
          <p:nvPr>
            <p:ph type="dt" sz="half" idx="10"/>
          </p:nvPr>
        </p:nvSpPr>
        <p:spPr/>
        <p:txBody>
          <a:bodyPr/>
          <a:lstStyle/>
          <a:p>
            <a:fld id="{AEA47BE7-9265-1546-B220-633A536EC50E}" type="datetimeFigureOut">
              <a:rPr lang="nl-NL" smtClean="0"/>
              <a:t>19-10-2022</a:t>
            </a:fld>
            <a:endParaRPr lang="nl-NL"/>
          </a:p>
        </p:txBody>
      </p:sp>
      <p:sp>
        <p:nvSpPr>
          <p:cNvPr id="5" name="Tijdelijke aanduiding voor voettekst 4">
            <a:extLst>
              <a:ext uri="{FF2B5EF4-FFF2-40B4-BE49-F238E27FC236}">
                <a16:creationId xmlns:a16="http://schemas.microsoft.com/office/drawing/2014/main" id="{831AF395-80F8-FE4B-B7C6-E5F6BB0589A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CC97A6B-B428-014E-9AD9-98DA8946E8F1}"/>
              </a:ext>
            </a:extLst>
          </p:cNvPr>
          <p:cNvSpPr>
            <a:spLocks noGrp="1"/>
          </p:cNvSpPr>
          <p:nvPr>
            <p:ph type="sldNum" sz="quarter" idx="12"/>
          </p:nvPr>
        </p:nvSpPr>
        <p:spPr/>
        <p:txBody>
          <a:bodyPr/>
          <a:lstStyle/>
          <a:p>
            <a:fld id="{D87CD9C6-1E83-E54E-B73C-966DF8481115}" type="slidenum">
              <a:rPr lang="nl-NL" smtClean="0"/>
              <a:t>‹nr.›</a:t>
            </a:fld>
            <a:endParaRPr lang="nl-NL"/>
          </a:p>
        </p:txBody>
      </p:sp>
    </p:spTree>
    <p:extLst>
      <p:ext uri="{BB962C8B-B14F-4D97-AF65-F5344CB8AC3E}">
        <p14:creationId xmlns:p14="http://schemas.microsoft.com/office/powerpoint/2010/main" val="3679815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3965F1-1D2E-E345-A4D4-81C04B8DD99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3BB041AE-0097-564D-AC74-F74AADF6C8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03B3501-C101-B943-B55C-6CBB4912AA7F}"/>
              </a:ext>
            </a:extLst>
          </p:cNvPr>
          <p:cNvSpPr>
            <a:spLocks noGrp="1"/>
          </p:cNvSpPr>
          <p:nvPr>
            <p:ph type="dt" sz="half" idx="10"/>
          </p:nvPr>
        </p:nvSpPr>
        <p:spPr/>
        <p:txBody>
          <a:bodyPr/>
          <a:lstStyle/>
          <a:p>
            <a:fld id="{B61BEF0D-F0BB-DE4B-95CE-6DB70DBA9567}" type="datetimeFigureOut">
              <a:rPr lang="en-US" smtClean="0"/>
              <a:pPr/>
              <a:t>10/19/22</a:t>
            </a:fld>
            <a:endParaRPr lang="en-US"/>
          </a:p>
        </p:txBody>
      </p:sp>
      <p:sp>
        <p:nvSpPr>
          <p:cNvPr id="5" name="Tijdelijke aanduiding voor voettekst 4">
            <a:extLst>
              <a:ext uri="{FF2B5EF4-FFF2-40B4-BE49-F238E27FC236}">
                <a16:creationId xmlns:a16="http://schemas.microsoft.com/office/drawing/2014/main" id="{48791F9B-18C4-1644-9D35-ACD1723003E8}"/>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54C6D9FB-669A-7146-908D-19C1B0606FE0}"/>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1677218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1E2D79-8CC6-F241-8CE3-A711A475915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BFA11F9-C710-A141-B2BF-570AD0065FE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DF2BD0B-E71A-1D46-B28C-E976212EC060}"/>
              </a:ext>
            </a:extLst>
          </p:cNvPr>
          <p:cNvSpPr>
            <a:spLocks noGrp="1"/>
          </p:cNvSpPr>
          <p:nvPr>
            <p:ph type="dt" sz="half" idx="10"/>
          </p:nvPr>
        </p:nvSpPr>
        <p:spPr/>
        <p:txBody>
          <a:bodyPr/>
          <a:lstStyle/>
          <a:p>
            <a:fld id="{B61BEF0D-F0BB-DE4B-95CE-6DB70DBA9567}" type="datetimeFigureOut">
              <a:rPr lang="en-US" smtClean="0"/>
              <a:pPr/>
              <a:t>10/19/22</a:t>
            </a:fld>
            <a:endParaRPr lang="en-US"/>
          </a:p>
        </p:txBody>
      </p:sp>
      <p:sp>
        <p:nvSpPr>
          <p:cNvPr id="5" name="Tijdelijke aanduiding voor voettekst 4">
            <a:extLst>
              <a:ext uri="{FF2B5EF4-FFF2-40B4-BE49-F238E27FC236}">
                <a16:creationId xmlns:a16="http://schemas.microsoft.com/office/drawing/2014/main" id="{CEB64DE2-1D69-F94E-B0C5-04BAAF0F3225}"/>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D5200356-C27E-4743-8ABE-17B9A07CA5E7}"/>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2392671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6CD3CF-CE4D-3C44-B46A-B526CADD5DC8}"/>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F8F36205-5128-6E44-BDFA-97E720E6F6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645BB02-6980-D743-918C-F4E0B33A0F62}"/>
              </a:ext>
            </a:extLst>
          </p:cNvPr>
          <p:cNvSpPr>
            <a:spLocks noGrp="1"/>
          </p:cNvSpPr>
          <p:nvPr>
            <p:ph type="dt" sz="half" idx="10"/>
          </p:nvPr>
        </p:nvSpPr>
        <p:spPr/>
        <p:txBody>
          <a:bodyPr/>
          <a:lstStyle/>
          <a:p>
            <a:fld id="{B61BEF0D-F0BB-DE4B-95CE-6DB70DBA9567}" type="datetimeFigureOut">
              <a:rPr lang="en-US" smtClean="0"/>
              <a:pPr/>
              <a:t>10/19/22</a:t>
            </a:fld>
            <a:endParaRPr lang="en-US"/>
          </a:p>
        </p:txBody>
      </p:sp>
      <p:sp>
        <p:nvSpPr>
          <p:cNvPr id="5" name="Tijdelijke aanduiding voor voettekst 4">
            <a:extLst>
              <a:ext uri="{FF2B5EF4-FFF2-40B4-BE49-F238E27FC236}">
                <a16:creationId xmlns:a16="http://schemas.microsoft.com/office/drawing/2014/main" id="{B5DA4CDB-BE91-6F40-BECC-B71D36DDC2D0}"/>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E5095D81-0525-D84D-9FBE-FA401924714B}"/>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382879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5B27C1-2A1F-5F43-BF08-5A304CBD697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17A6B41-7765-584D-AA59-A707B041067D}"/>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5295256-F261-B74B-9EE6-A933894388C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516DBD9-1582-A84C-946E-90AF75E19794}"/>
              </a:ext>
            </a:extLst>
          </p:cNvPr>
          <p:cNvSpPr>
            <a:spLocks noGrp="1"/>
          </p:cNvSpPr>
          <p:nvPr>
            <p:ph type="dt" sz="half" idx="10"/>
          </p:nvPr>
        </p:nvSpPr>
        <p:spPr/>
        <p:txBody>
          <a:bodyPr/>
          <a:lstStyle/>
          <a:p>
            <a:fld id="{B61BEF0D-F0BB-DE4B-95CE-6DB70DBA9567}" type="datetimeFigureOut">
              <a:rPr lang="en-US" smtClean="0"/>
              <a:pPr/>
              <a:t>10/19/22</a:t>
            </a:fld>
            <a:endParaRPr lang="en-US"/>
          </a:p>
        </p:txBody>
      </p:sp>
      <p:sp>
        <p:nvSpPr>
          <p:cNvPr id="6" name="Tijdelijke aanduiding voor voettekst 5">
            <a:extLst>
              <a:ext uri="{FF2B5EF4-FFF2-40B4-BE49-F238E27FC236}">
                <a16:creationId xmlns:a16="http://schemas.microsoft.com/office/drawing/2014/main" id="{7676ECC7-8F77-724D-9735-8D8BF56A39FF}"/>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CFA8C529-342E-4E44-80AE-89A462DFC2AD}"/>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694268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9FF276-A633-7944-9B24-737FE99978D9}"/>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854F2C1-A157-A84A-A502-0B84BA7F2B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4EC7D568-7086-FF49-90BB-8DF017FBA05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C055C9A3-864B-0A4C-AD91-C904A9F81C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07ABEC6-1B07-9245-ADB2-5313D2EE023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5AD7B722-061D-714F-86F5-DEF92ED3BD43}"/>
              </a:ext>
            </a:extLst>
          </p:cNvPr>
          <p:cNvSpPr>
            <a:spLocks noGrp="1"/>
          </p:cNvSpPr>
          <p:nvPr>
            <p:ph type="dt" sz="half" idx="10"/>
          </p:nvPr>
        </p:nvSpPr>
        <p:spPr/>
        <p:txBody>
          <a:bodyPr/>
          <a:lstStyle/>
          <a:p>
            <a:fld id="{B61BEF0D-F0BB-DE4B-95CE-6DB70DBA9567}" type="datetimeFigureOut">
              <a:rPr lang="en-US" smtClean="0"/>
              <a:pPr/>
              <a:t>10/19/22</a:t>
            </a:fld>
            <a:endParaRPr lang="en-US"/>
          </a:p>
        </p:txBody>
      </p:sp>
      <p:sp>
        <p:nvSpPr>
          <p:cNvPr id="8" name="Tijdelijke aanduiding voor voettekst 7">
            <a:extLst>
              <a:ext uri="{FF2B5EF4-FFF2-40B4-BE49-F238E27FC236}">
                <a16:creationId xmlns:a16="http://schemas.microsoft.com/office/drawing/2014/main" id="{D8CAF3B5-F249-8649-ADEE-9C2029D1922E}"/>
              </a:ext>
            </a:extLst>
          </p:cNvPr>
          <p:cNvSpPr>
            <a:spLocks noGrp="1"/>
          </p:cNvSpPr>
          <p:nvPr>
            <p:ph type="ftr" sz="quarter" idx="11"/>
          </p:nvPr>
        </p:nvSpPr>
        <p:spPr/>
        <p:txBody>
          <a:bodyPr/>
          <a:lstStyle/>
          <a:p>
            <a:endParaRPr lang="en-US"/>
          </a:p>
        </p:txBody>
      </p:sp>
      <p:sp>
        <p:nvSpPr>
          <p:cNvPr id="9" name="Tijdelijke aanduiding voor dianummer 8">
            <a:extLst>
              <a:ext uri="{FF2B5EF4-FFF2-40B4-BE49-F238E27FC236}">
                <a16:creationId xmlns:a16="http://schemas.microsoft.com/office/drawing/2014/main" id="{5ACD4225-37A3-3A42-BA16-1E6C9AD473D1}"/>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1062011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4F156C-2879-FB4F-8678-DAC7215DA75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62F7A99E-EF00-DB46-8461-FD17691306F6}"/>
              </a:ext>
            </a:extLst>
          </p:cNvPr>
          <p:cNvSpPr>
            <a:spLocks noGrp="1"/>
          </p:cNvSpPr>
          <p:nvPr>
            <p:ph type="dt" sz="half" idx="10"/>
          </p:nvPr>
        </p:nvSpPr>
        <p:spPr/>
        <p:txBody>
          <a:bodyPr/>
          <a:lstStyle/>
          <a:p>
            <a:fld id="{B61BEF0D-F0BB-DE4B-95CE-6DB70DBA9567}" type="datetimeFigureOut">
              <a:rPr lang="en-US" smtClean="0"/>
              <a:pPr/>
              <a:t>10/19/22</a:t>
            </a:fld>
            <a:endParaRPr lang="en-US"/>
          </a:p>
        </p:txBody>
      </p:sp>
      <p:sp>
        <p:nvSpPr>
          <p:cNvPr id="4" name="Tijdelijke aanduiding voor voettekst 3">
            <a:extLst>
              <a:ext uri="{FF2B5EF4-FFF2-40B4-BE49-F238E27FC236}">
                <a16:creationId xmlns:a16="http://schemas.microsoft.com/office/drawing/2014/main" id="{A092CF95-7992-8E4C-B2CB-C027DE362F76}"/>
              </a:ext>
            </a:extLst>
          </p:cNvPr>
          <p:cNvSpPr>
            <a:spLocks noGrp="1"/>
          </p:cNvSpPr>
          <p:nvPr>
            <p:ph type="ftr" sz="quarter" idx="11"/>
          </p:nvPr>
        </p:nvSpPr>
        <p:spPr/>
        <p:txBody>
          <a:bodyPr/>
          <a:lstStyle/>
          <a:p>
            <a:endParaRPr lang="en-US"/>
          </a:p>
        </p:txBody>
      </p:sp>
      <p:sp>
        <p:nvSpPr>
          <p:cNvPr id="5" name="Tijdelijke aanduiding voor dianummer 4">
            <a:extLst>
              <a:ext uri="{FF2B5EF4-FFF2-40B4-BE49-F238E27FC236}">
                <a16:creationId xmlns:a16="http://schemas.microsoft.com/office/drawing/2014/main" id="{F847A681-BBA5-A54D-B59C-82A2A479BFA8}"/>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1828476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A7AD814-9F2D-9649-B561-EBE85A5C65B1}"/>
              </a:ext>
            </a:extLst>
          </p:cNvPr>
          <p:cNvSpPr>
            <a:spLocks noGrp="1"/>
          </p:cNvSpPr>
          <p:nvPr>
            <p:ph type="dt" sz="half" idx="10"/>
          </p:nvPr>
        </p:nvSpPr>
        <p:spPr/>
        <p:txBody>
          <a:bodyPr/>
          <a:lstStyle/>
          <a:p>
            <a:fld id="{B61BEF0D-F0BB-DE4B-95CE-6DB70DBA9567}" type="datetimeFigureOut">
              <a:rPr lang="en-US" smtClean="0"/>
              <a:pPr/>
              <a:t>10/19/22</a:t>
            </a:fld>
            <a:endParaRPr lang="en-US"/>
          </a:p>
        </p:txBody>
      </p:sp>
      <p:sp>
        <p:nvSpPr>
          <p:cNvPr id="3" name="Tijdelijke aanduiding voor voettekst 2">
            <a:extLst>
              <a:ext uri="{FF2B5EF4-FFF2-40B4-BE49-F238E27FC236}">
                <a16:creationId xmlns:a16="http://schemas.microsoft.com/office/drawing/2014/main" id="{138CE59A-8EF6-3F49-A5D8-DADBC08DB475}"/>
              </a:ext>
            </a:extLst>
          </p:cNvPr>
          <p:cNvSpPr>
            <a:spLocks noGrp="1"/>
          </p:cNvSpPr>
          <p:nvPr>
            <p:ph type="ftr" sz="quarter" idx="11"/>
          </p:nvPr>
        </p:nvSpPr>
        <p:spPr/>
        <p:txBody>
          <a:bodyPr/>
          <a:lstStyle/>
          <a:p>
            <a:endParaRPr lang="en-US"/>
          </a:p>
        </p:txBody>
      </p:sp>
      <p:sp>
        <p:nvSpPr>
          <p:cNvPr id="4" name="Tijdelijke aanduiding voor dianummer 3">
            <a:extLst>
              <a:ext uri="{FF2B5EF4-FFF2-40B4-BE49-F238E27FC236}">
                <a16:creationId xmlns:a16="http://schemas.microsoft.com/office/drawing/2014/main" id="{D21FD6BF-D10A-8245-82AF-CBFBF686CED2}"/>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1477080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4BE857-5306-5643-8F78-996E9269C20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B74A9F4-8AF3-A84F-BBB8-882FF01B0F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CD380C6-A50C-CE4E-B5A2-E30D0C6D53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53B3A39-1337-3641-AE0C-AA524FE60D3A}"/>
              </a:ext>
            </a:extLst>
          </p:cNvPr>
          <p:cNvSpPr>
            <a:spLocks noGrp="1"/>
          </p:cNvSpPr>
          <p:nvPr>
            <p:ph type="dt" sz="half" idx="10"/>
          </p:nvPr>
        </p:nvSpPr>
        <p:spPr/>
        <p:txBody>
          <a:bodyPr/>
          <a:lstStyle/>
          <a:p>
            <a:fld id="{42A54C80-263E-416B-A8E0-580EDEADCBDC}" type="datetimeFigureOut">
              <a:rPr lang="en-US" smtClean="0"/>
              <a:t>10/19/22</a:t>
            </a:fld>
            <a:endParaRPr lang="en-US"/>
          </a:p>
        </p:txBody>
      </p:sp>
      <p:sp>
        <p:nvSpPr>
          <p:cNvPr id="6" name="Tijdelijke aanduiding voor voettekst 5">
            <a:extLst>
              <a:ext uri="{FF2B5EF4-FFF2-40B4-BE49-F238E27FC236}">
                <a16:creationId xmlns:a16="http://schemas.microsoft.com/office/drawing/2014/main" id="{8837F510-1515-AB4B-8FD3-7D7F9D65F55C}"/>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8D9533B5-003D-8943-9A20-A6D932452631}"/>
              </a:ext>
            </a:extLst>
          </p:cNvPr>
          <p:cNvSpPr>
            <a:spLocks noGrp="1"/>
          </p:cNvSpPr>
          <p:nvPr>
            <p:ph type="sldNum" sz="quarter" idx="12"/>
          </p:nvPr>
        </p:nvSpPr>
        <p:spPr/>
        <p:txBody>
          <a:bodyPr/>
          <a:lstStyle/>
          <a:p>
            <a:fld id="{519954A3-9DFD-4C44-94BA-B95130A3BA1C}" type="slidenum">
              <a:rPr lang="en-US" smtClean="0"/>
              <a:t>‹nr.›</a:t>
            </a:fld>
            <a:endParaRPr lang="en-US"/>
          </a:p>
        </p:txBody>
      </p:sp>
    </p:spTree>
    <p:extLst>
      <p:ext uri="{BB962C8B-B14F-4D97-AF65-F5344CB8AC3E}">
        <p14:creationId xmlns:p14="http://schemas.microsoft.com/office/powerpoint/2010/main" val="2935211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94BBC-798D-4549-8CF4-A530BBF49B4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6CB2255-EA05-0643-B2BB-4B500C297DE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E3E4203-2BD6-3B43-A995-4DE8EF8760B5}"/>
              </a:ext>
            </a:extLst>
          </p:cNvPr>
          <p:cNvSpPr>
            <a:spLocks noGrp="1"/>
          </p:cNvSpPr>
          <p:nvPr>
            <p:ph type="dt" sz="half" idx="10"/>
          </p:nvPr>
        </p:nvSpPr>
        <p:spPr/>
        <p:txBody>
          <a:bodyPr/>
          <a:lstStyle/>
          <a:p>
            <a:fld id="{AEA47BE7-9265-1546-B220-633A536EC50E}" type="datetimeFigureOut">
              <a:rPr lang="nl-NL" smtClean="0"/>
              <a:t>19-10-2022</a:t>
            </a:fld>
            <a:endParaRPr lang="nl-NL"/>
          </a:p>
        </p:txBody>
      </p:sp>
      <p:sp>
        <p:nvSpPr>
          <p:cNvPr id="5" name="Tijdelijke aanduiding voor voettekst 4">
            <a:extLst>
              <a:ext uri="{FF2B5EF4-FFF2-40B4-BE49-F238E27FC236}">
                <a16:creationId xmlns:a16="http://schemas.microsoft.com/office/drawing/2014/main" id="{4537C660-8FBA-7C48-BA7D-9C967440497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3DA1397-E4C8-D545-A153-EAD168D2D665}"/>
              </a:ext>
            </a:extLst>
          </p:cNvPr>
          <p:cNvSpPr>
            <a:spLocks noGrp="1"/>
          </p:cNvSpPr>
          <p:nvPr>
            <p:ph type="sldNum" sz="quarter" idx="12"/>
          </p:nvPr>
        </p:nvSpPr>
        <p:spPr/>
        <p:txBody>
          <a:bodyPr/>
          <a:lstStyle/>
          <a:p>
            <a:fld id="{D87CD9C6-1E83-E54E-B73C-966DF8481115}" type="slidenum">
              <a:rPr lang="nl-NL" smtClean="0"/>
              <a:t>‹nr.›</a:t>
            </a:fld>
            <a:endParaRPr lang="nl-NL"/>
          </a:p>
        </p:txBody>
      </p:sp>
    </p:spTree>
    <p:extLst>
      <p:ext uri="{BB962C8B-B14F-4D97-AF65-F5344CB8AC3E}">
        <p14:creationId xmlns:p14="http://schemas.microsoft.com/office/powerpoint/2010/main" val="2598761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FD2ED5-5250-A348-A9CB-EDFF3F387EF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695B2A2E-8877-A342-940A-1FEF74F952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DDC91AA-D06A-5148-ADA9-A824DFFF6D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7956FE7-941D-3E44-861D-652600FC951D}"/>
              </a:ext>
            </a:extLst>
          </p:cNvPr>
          <p:cNvSpPr>
            <a:spLocks noGrp="1"/>
          </p:cNvSpPr>
          <p:nvPr>
            <p:ph type="dt" sz="half" idx="10"/>
          </p:nvPr>
        </p:nvSpPr>
        <p:spPr/>
        <p:txBody>
          <a:bodyPr/>
          <a:lstStyle/>
          <a:p>
            <a:fld id="{B61BEF0D-F0BB-DE4B-95CE-6DB70DBA9567}" type="datetimeFigureOut">
              <a:rPr lang="en-US" smtClean="0"/>
              <a:pPr/>
              <a:t>10/19/22</a:t>
            </a:fld>
            <a:endParaRPr lang="en-US"/>
          </a:p>
        </p:txBody>
      </p:sp>
      <p:sp>
        <p:nvSpPr>
          <p:cNvPr id="6" name="Tijdelijke aanduiding voor voettekst 5">
            <a:extLst>
              <a:ext uri="{FF2B5EF4-FFF2-40B4-BE49-F238E27FC236}">
                <a16:creationId xmlns:a16="http://schemas.microsoft.com/office/drawing/2014/main" id="{2BC6C7C3-BEB8-C547-858C-8C22891A691F}"/>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DB0B3253-54C9-CA4F-BD9D-21B8BCEE0145}"/>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1776801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042D11-38F3-8841-8379-8FCC662B32C4}"/>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74CC567-1B38-BD48-97D6-9F3D677B9B6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9690AD8-8627-2F4D-B8D0-7D7887B17D14}"/>
              </a:ext>
            </a:extLst>
          </p:cNvPr>
          <p:cNvSpPr>
            <a:spLocks noGrp="1"/>
          </p:cNvSpPr>
          <p:nvPr>
            <p:ph type="dt" sz="half" idx="10"/>
          </p:nvPr>
        </p:nvSpPr>
        <p:spPr/>
        <p:txBody>
          <a:bodyPr/>
          <a:lstStyle/>
          <a:p>
            <a:fld id="{55C6B4A9-1611-4792-9094-5F34BCA07E0B}" type="datetimeFigureOut">
              <a:rPr lang="en-US" smtClean="0"/>
              <a:t>10/19/22</a:t>
            </a:fld>
            <a:endParaRPr lang="en-US"/>
          </a:p>
        </p:txBody>
      </p:sp>
      <p:sp>
        <p:nvSpPr>
          <p:cNvPr id="5" name="Tijdelijke aanduiding voor voettekst 4">
            <a:extLst>
              <a:ext uri="{FF2B5EF4-FFF2-40B4-BE49-F238E27FC236}">
                <a16:creationId xmlns:a16="http://schemas.microsoft.com/office/drawing/2014/main" id="{C0B0051A-E0C0-5E47-8CEA-44AF358E9F04}"/>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7CDF5B6D-6903-2F49-ABE5-967A9528DA9D}"/>
              </a:ext>
            </a:extLst>
          </p:cNvPr>
          <p:cNvSpPr>
            <a:spLocks noGrp="1"/>
          </p:cNvSpPr>
          <p:nvPr>
            <p:ph type="sldNum" sz="quarter" idx="12"/>
          </p:nvPr>
        </p:nvSpPr>
        <p:spPr/>
        <p:txBody>
          <a:bodyPr/>
          <a:lstStyle/>
          <a:p>
            <a:fld id="{89333C77-0158-454C-844F-B7AB9BD7DAD4}" type="slidenum">
              <a:rPr lang="en-US" smtClean="0"/>
              <a:t>‹nr.›</a:t>
            </a:fld>
            <a:endParaRPr lang="en-US"/>
          </a:p>
        </p:txBody>
      </p:sp>
    </p:spTree>
    <p:extLst>
      <p:ext uri="{BB962C8B-B14F-4D97-AF65-F5344CB8AC3E}">
        <p14:creationId xmlns:p14="http://schemas.microsoft.com/office/powerpoint/2010/main" val="1671500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BF46967-182A-074B-8AF4-7C48D748F69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43B07A7-7AED-2F4D-856A-BBB3D5782570}"/>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7A8CBE2-BD02-8440-86D6-E34C1B2CE6AA}"/>
              </a:ext>
            </a:extLst>
          </p:cNvPr>
          <p:cNvSpPr>
            <a:spLocks noGrp="1"/>
          </p:cNvSpPr>
          <p:nvPr>
            <p:ph type="dt" sz="half" idx="10"/>
          </p:nvPr>
        </p:nvSpPr>
        <p:spPr/>
        <p:txBody>
          <a:bodyPr/>
          <a:lstStyle/>
          <a:p>
            <a:fld id="{B61BEF0D-F0BB-DE4B-95CE-6DB70DBA9567}" type="datetimeFigureOut">
              <a:rPr lang="en-US" smtClean="0"/>
              <a:pPr/>
              <a:t>10/19/22</a:t>
            </a:fld>
            <a:endParaRPr lang="en-US"/>
          </a:p>
        </p:txBody>
      </p:sp>
      <p:sp>
        <p:nvSpPr>
          <p:cNvPr id="5" name="Tijdelijke aanduiding voor voettekst 4">
            <a:extLst>
              <a:ext uri="{FF2B5EF4-FFF2-40B4-BE49-F238E27FC236}">
                <a16:creationId xmlns:a16="http://schemas.microsoft.com/office/drawing/2014/main" id="{8DB9EC06-26E7-064C-B9D2-63AF14A99CE9}"/>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EBF6A367-D0E5-FD40-B2E5-E189A996E89A}"/>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1158887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4A0332-C76C-DE45-A345-49A976D76A28}"/>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4F6E540F-F79E-2748-8F8E-A2A4DE137A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24573173-D9F6-4D41-9AD5-1A3B04C2E39B}"/>
              </a:ext>
            </a:extLst>
          </p:cNvPr>
          <p:cNvSpPr>
            <a:spLocks noGrp="1"/>
          </p:cNvSpPr>
          <p:nvPr>
            <p:ph type="dt" sz="half" idx="10"/>
          </p:nvPr>
        </p:nvSpPr>
        <p:spPr/>
        <p:txBody>
          <a:bodyPr/>
          <a:lstStyle/>
          <a:p>
            <a:fld id="{AEA47BE7-9265-1546-B220-633A536EC50E}" type="datetimeFigureOut">
              <a:rPr lang="nl-NL" smtClean="0"/>
              <a:t>19-10-2022</a:t>
            </a:fld>
            <a:endParaRPr lang="nl-NL"/>
          </a:p>
        </p:txBody>
      </p:sp>
      <p:sp>
        <p:nvSpPr>
          <p:cNvPr id="5" name="Tijdelijke aanduiding voor voettekst 4">
            <a:extLst>
              <a:ext uri="{FF2B5EF4-FFF2-40B4-BE49-F238E27FC236}">
                <a16:creationId xmlns:a16="http://schemas.microsoft.com/office/drawing/2014/main" id="{E3D2124E-E128-2644-A66E-70F61D97A07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E4DDC5A-5323-0343-9395-571F6BFEE8E2}"/>
              </a:ext>
            </a:extLst>
          </p:cNvPr>
          <p:cNvSpPr>
            <a:spLocks noGrp="1"/>
          </p:cNvSpPr>
          <p:nvPr>
            <p:ph type="sldNum" sz="quarter" idx="12"/>
          </p:nvPr>
        </p:nvSpPr>
        <p:spPr/>
        <p:txBody>
          <a:bodyPr/>
          <a:lstStyle/>
          <a:p>
            <a:fld id="{D87CD9C6-1E83-E54E-B73C-966DF8481115}" type="slidenum">
              <a:rPr lang="nl-NL" smtClean="0"/>
              <a:t>‹nr.›</a:t>
            </a:fld>
            <a:endParaRPr lang="nl-NL"/>
          </a:p>
        </p:txBody>
      </p:sp>
    </p:spTree>
    <p:extLst>
      <p:ext uri="{BB962C8B-B14F-4D97-AF65-F5344CB8AC3E}">
        <p14:creationId xmlns:p14="http://schemas.microsoft.com/office/powerpoint/2010/main" val="2906813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7BB758-C09B-364E-9BAD-DBBC2ADD9CB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625C37F-90CC-9B42-B4AE-B616D2562C73}"/>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604D6D8-8482-5A47-A849-C30880372B0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CDCA0E7-88CA-C54A-95B1-BB3B72BC0EDE}"/>
              </a:ext>
            </a:extLst>
          </p:cNvPr>
          <p:cNvSpPr>
            <a:spLocks noGrp="1"/>
          </p:cNvSpPr>
          <p:nvPr>
            <p:ph type="dt" sz="half" idx="10"/>
          </p:nvPr>
        </p:nvSpPr>
        <p:spPr/>
        <p:txBody>
          <a:bodyPr/>
          <a:lstStyle/>
          <a:p>
            <a:fld id="{AEA47BE7-9265-1546-B220-633A536EC50E}" type="datetimeFigureOut">
              <a:rPr lang="nl-NL" smtClean="0"/>
              <a:t>19-10-2022</a:t>
            </a:fld>
            <a:endParaRPr lang="nl-NL"/>
          </a:p>
        </p:txBody>
      </p:sp>
      <p:sp>
        <p:nvSpPr>
          <p:cNvPr id="6" name="Tijdelijke aanduiding voor voettekst 5">
            <a:extLst>
              <a:ext uri="{FF2B5EF4-FFF2-40B4-BE49-F238E27FC236}">
                <a16:creationId xmlns:a16="http://schemas.microsoft.com/office/drawing/2014/main" id="{4D8C3512-89D6-A343-8588-12AD841D314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5FC891A-108D-9942-98EA-8C87F4246C69}"/>
              </a:ext>
            </a:extLst>
          </p:cNvPr>
          <p:cNvSpPr>
            <a:spLocks noGrp="1"/>
          </p:cNvSpPr>
          <p:nvPr>
            <p:ph type="sldNum" sz="quarter" idx="12"/>
          </p:nvPr>
        </p:nvSpPr>
        <p:spPr/>
        <p:txBody>
          <a:bodyPr/>
          <a:lstStyle/>
          <a:p>
            <a:fld id="{D87CD9C6-1E83-E54E-B73C-966DF8481115}" type="slidenum">
              <a:rPr lang="nl-NL" smtClean="0"/>
              <a:t>‹nr.›</a:t>
            </a:fld>
            <a:endParaRPr lang="nl-NL"/>
          </a:p>
        </p:txBody>
      </p:sp>
    </p:spTree>
    <p:extLst>
      <p:ext uri="{BB962C8B-B14F-4D97-AF65-F5344CB8AC3E}">
        <p14:creationId xmlns:p14="http://schemas.microsoft.com/office/powerpoint/2010/main" val="2322513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950CDA-57A5-1447-A2AA-F5FC0D6B7EB6}"/>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317A674-773D-F14A-A339-11340C5A20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CD16F46-0207-B04D-A826-E54EFCE56CF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D8D2FD5-6396-7145-A07F-CD344C75BF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28606A7-4E29-BD46-96FB-FE30055306D7}"/>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720E0785-1757-7E47-B77A-EFB6205A2192}"/>
              </a:ext>
            </a:extLst>
          </p:cNvPr>
          <p:cNvSpPr>
            <a:spLocks noGrp="1"/>
          </p:cNvSpPr>
          <p:nvPr>
            <p:ph type="dt" sz="half" idx="10"/>
          </p:nvPr>
        </p:nvSpPr>
        <p:spPr/>
        <p:txBody>
          <a:bodyPr/>
          <a:lstStyle/>
          <a:p>
            <a:fld id="{AEA47BE7-9265-1546-B220-633A536EC50E}" type="datetimeFigureOut">
              <a:rPr lang="nl-NL" smtClean="0"/>
              <a:t>19-10-2022</a:t>
            </a:fld>
            <a:endParaRPr lang="nl-NL"/>
          </a:p>
        </p:txBody>
      </p:sp>
      <p:sp>
        <p:nvSpPr>
          <p:cNvPr id="8" name="Tijdelijke aanduiding voor voettekst 7">
            <a:extLst>
              <a:ext uri="{FF2B5EF4-FFF2-40B4-BE49-F238E27FC236}">
                <a16:creationId xmlns:a16="http://schemas.microsoft.com/office/drawing/2014/main" id="{69363509-5727-C549-B713-108AAD33AD85}"/>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273471A0-87EF-D04A-917B-35B8A1DB5CAD}"/>
              </a:ext>
            </a:extLst>
          </p:cNvPr>
          <p:cNvSpPr>
            <a:spLocks noGrp="1"/>
          </p:cNvSpPr>
          <p:nvPr>
            <p:ph type="sldNum" sz="quarter" idx="12"/>
          </p:nvPr>
        </p:nvSpPr>
        <p:spPr/>
        <p:txBody>
          <a:bodyPr/>
          <a:lstStyle/>
          <a:p>
            <a:fld id="{D87CD9C6-1E83-E54E-B73C-966DF8481115}" type="slidenum">
              <a:rPr lang="nl-NL" smtClean="0"/>
              <a:t>‹nr.›</a:t>
            </a:fld>
            <a:endParaRPr lang="nl-NL"/>
          </a:p>
        </p:txBody>
      </p:sp>
    </p:spTree>
    <p:extLst>
      <p:ext uri="{BB962C8B-B14F-4D97-AF65-F5344CB8AC3E}">
        <p14:creationId xmlns:p14="http://schemas.microsoft.com/office/powerpoint/2010/main" val="4124767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432A10-F741-C24C-AD69-7C6B39348A75}"/>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C088AC4-40C4-F348-99AB-3EC7552325C7}"/>
              </a:ext>
            </a:extLst>
          </p:cNvPr>
          <p:cNvSpPr>
            <a:spLocks noGrp="1"/>
          </p:cNvSpPr>
          <p:nvPr>
            <p:ph type="dt" sz="half" idx="10"/>
          </p:nvPr>
        </p:nvSpPr>
        <p:spPr/>
        <p:txBody>
          <a:bodyPr/>
          <a:lstStyle/>
          <a:p>
            <a:fld id="{AEA47BE7-9265-1546-B220-633A536EC50E}" type="datetimeFigureOut">
              <a:rPr lang="nl-NL" smtClean="0"/>
              <a:t>19-10-2022</a:t>
            </a:fld>
            <a:endParaRPr lang="nl-NL"/>
          </a:p>
        </p:txBody>
      </p:sp>
      <p:sp>
        <p:nvSpPr>
          <p:cNvPr id="4" name="Tijdelijke aanduiding voor voettekst 3">
            <a:extLst>
              <a:ext uri="{FF2B5EF4-FFF2-40B4-BE49-F238E27FC236}">
                <a16:creationId xmlns:a16="http://schemas.microsoft.com/office/drawing/2014/main" id="{90E93F16-1A81-1D43-B478-D912B36363A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119EDED6-5A91-E54C-8120-DC0DF01D81FE}"/>
              </a:ext>
            </a:extLst>
          </p:cNvPr>
          <p:cNvSpPr>
            <a:spLocks noGrp="1"/>
          </p:cNvSpPr>
          <p:nvPr>
            <p:ph type="sldNum" sz="quarter" idx="12"/>
          </p:nvPr>
        </p:nvSpPr>
        <p:spPr/>
        <p:txBody>
          <a:bodyPr/>
          <a:lstStyle/>
          <a:p>
            <a:fld id="{D87CD9C6-1E83-E54E-B73C-966DF8481115}" type="slidenum">
              <a:rPr lang="nl-NL" smtClean="0"/>
              <a:t>‹nr.›</a:t>
            </a:fld>
            <a:endParaRPr lang="nl-NL"/>
          </a:p>
        </p:txBody>
      </p:sp>
    </p:spTree>
    <p:extLst>
      <p:ext uri="{BB962C8B-B14F-4D97-AF65-F5344CB8AC3E}">
        <p14:creationId xmlns:p14="http://schemas.microsoft.com/office/powerpoint/2010/main" val="3485078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DFB4931-E038-784D-91C8-C7DC3F63BAA7}"/>
              </a:ext>
            </a:extLst>
          </p:cNvPr>
          <p:cNvSpPr>
            <a:spLocks noGrp="1"/>
          </p:cNvSpPr>
          <p:nvPr>
            <p:ph type="dt" sz="half" idx="10"/>
          </p:nvPr>
        </p:nvSpPr>
        <p:spPr/>
        <p:txBody>
          <a:bodyPr/>
          <a:lstStyle/>
          <a:p>
            <a:fld id="{AEA47BE7-9265-1546-B220-633A536EC50E}" type="datetimeFigureOut">
              <a:rPr lang="nl-NL" smtClean="0"/>
              <a:t>19-10-2022</a:t>
            </a:fld>
            <a:endParaRPr lang="nl-NL"/>
          </a:p>
        </p:txBody>
      </p:sp>
      <p:sp>
        <p:nvSpPr>
          <p:cNvPr id="3" name="Tijdelijke aanduiding voor voettekst 2">
            <a:extLst>
              <a:ext uri="{FF2B5EF4-FFF2-40B4-BE49-F238E27FC236}">
                <a16:creationId xmlns:a16="http://schemas.microsoft.com/office/drawing/2014/main" id="{3903284F-3DA8-7049-8DFB-F2E6B410CD2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3E9448EA-BF51-9F44-B233-7A7691F6152B}"/>
              </a:ext>
            </a:extLst>
          </p:cNvPr>
          <p:cNvSpPr>
            <a:spLocks noGrp="1"/>
          </p:cNvSpPr>
          <p:nvPr>
            <p:ph type="sldNum" sz="quarter" idx="12"/>
          </p:nvPr>
        </p:nvSpPr>
        <p:spPr/>
        <p:txBody>
          <a:bodyPr/>
          <a:lstStyle/>
          <a:p>
            <a:fld id="{D87CD9C6-1E83-E54E-B73C-966DF8481115}" type="slidenum">
              <a:rPr lang="nl-NL" smtClean="0"/>
              <a:t>‹nr.›</a:t>
            </a:fld>
            <a:endParaRPr lang="nl-NL"/>
          </a:p>
        </p:txBody>
      </p:sp>
    </p:spTree>
    <p:extLst>
      <p:ext uri="{BB962C8B-B14F-4D97-AF65-F5344CB8AC3E}">
        <p14:creationId xmlns:p14="http://schemas.microsoft.com/office/powerpoint/2010/main" val="3292130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8F60F3-2FC1-FC42-B75A-A4E2A0717DB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58FD1562-DFBC-0647-9B2F-6F842E5885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216FC081-83BD-BE44-AFBD-AFF5D8492D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89208E7-D177-AB47-97E2-B7EC7FA49BED}"/>
              </a:ext>
            </a:extLst>
          </p:cNvPr>
          <p:cNvSpPr>
            <a:spLocks noGrp="1"/>
          </p:cNvSpPr>
          <p:nvPr>
            <p:ph type="dt" sz="half" idx="10"/>
          </p:nvPr>
        </p:nvSpPr>
        <p:spPr/>
        <p:txBody>
          <a:bodyPr/>
          <a:lstStyle/>
          <a:p>
            <a:fld id="{AEA47BE7-9265-1546-B220-633A536EC50E}" type="datetimeFigureOut">
              <a:rPr lang="nl-NL" smtClean="0"/>
              <a:t>19-10-2022</a:t>
            </a:fld>
            <a:endParaRPr lang="nl-NL"/>
          </a:p>
        </p:txBody>
      </p:sp>
      <p:sp>
        <p:nvSpPr>
          <p:cNvPr id="6" name="Tijdelijke aanduiding voor voettekst 5">
            <a:extLst>
              <a:ext uri="{FF2B5EF4-FFF2-40B4-BE49-F238E27FC236}">
                <a16:creationId xmlns:a16="http://schemas.microsoft.com/office/drawing/2014/main" id="{138BD8BF-BF76-B248-8866-F6DEFBA4C5E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AB53193-3CE8-D44B-B310-0B31206EA493}"/>
              </a:ext>
            </a:extLst>
          </p:cNvPr>
          <p:cNvSpPr>
            <a:spLocks noGrp="1"/>
          </p:cNvSpPr>
          <p:nvPr>
            <p:ph type="sldNum" sz="quarter" idx="12"/>
          </p:nvPr>
        </p:nvSpPr>
        <p:spPr/>
        <p:txBody>
          <a:bodyPr/>
          <a:lstStyle/>
          <a:p>
            <a:fld id="{D87CD9C6-1E83-E54E-B73C-966DF8481115}" type="slidenum">
              <a:rPr lang="nl-NL" smtClean="0"/>
              <a:t>‹nr.›</a:t>
            </a:fld>
            <a:endParaRPr lang="nl-NL"/>
          </a:p>
        </p:txBody>
      </p:sp>
    </p:spTree>
    <p:extLst>
      <p:ext uri="{BB962C8B-B14F-4D97-AF65-F5344CB8AC3E}">
        <p14:creationId xmlns:p14="http://schemas.microsoft.com/office/powerpoint/2010/main" val="2463377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A33A6B-D7DF-6042-8DD7-F16C1E1BA19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C95D1B50-9FEA-A044-8A4A-8A388ACB2B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04867952-402F-1748-8A39-CB8FE9826D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92BB3FE-BFF5-C74B-967A-7A7BFC225582}"/>
              </a:ext>
            </a:extLst>
          </p:cNvPr>
          <p:cNvSpPr>
            <a:spLocks noGrp="1"/>
          </p:cNvSpPr>
          <p:nvPr>
            <p:ph type="dt" sz="half" idx="10"/>
          </p:nvPr>
        </p:nvSpPr>
        <p:spPr/>
        <p:txBody>
          <a:bodyPr/>
          <a:lstStyle/>
          <a:p>
            <a:fld id="{AEA47BE7-9265-1546-B220-633A536EC50E}" type="datetimeFigureOut">
              <a:rPr lang="nl-NL" smtClean="0"/>
              <a:t>19-10-2022</a:t>
            </a:fld>
            <a:endParaRPr lang="nl-NL"/>
          </a:p>
        </p:txBody>
      </p:sp>
      <p:sp>
        <p:nvSpPr>
          <p:cNvPr id="6" name="Tijdelijke aanduiding voor voettekst 5">
            <a:extLst>
              <a:ext uri="{FF2B5EF4-FFF2-40B4-BE49-F238E27FC236}">
                <a16:creationId xmlns:a16="http://schemas.microsoft.com/office/drawing/2014/main" id="{58B24520-5525-2D45-B915-FA6CA87F691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680BFA8-0709-814F-BBD7-4A04F3C67943}"/>
              </a:ext>
            </a:extLst>
          </p:cNvPr>
          <p:cNvSpPr>
            <a:spLocks noGrp="1"/>
          </p:cNvSpPr>
          <p:nvPr>
            <p:ph type="sldNum" sz="quarter" idx="12"/>
          </p:nvPr>
        </p:nvSpPr>
        <p:spPr/>
        <p:txBody>
          <a:bodyPr/>
          <a:lstStyle/>
          <a:p>
            <a:fld id="{D87CD9C6-1E83-E54E-B73C-966DF8481115}" type="slidenum">
              <a:rPr lang="nl-NL" smtClean="0"/>
              <a:t>‹nr.›</a:t>
            </a:fld>
            <a:endParaRPr lang="nl-NL"/>
          </a:p>
        </p:txBody>
      </p:sp>
    </p:spTree>
    <p:extLst>
      <p:ext uri="{BB962C8B-B14F-4D97-AF65-F5344CB8AC3E}">
        <p14:creationId xmlns:p14="http://schemas.microsoft.com/office/powerpoint/2010/main" val="221017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9C43415-595B-C741-AF3E-E1235674EB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F73E39A-82C6-594D-815D-E79289FE5A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C2DB183-4AD2-1748-BFE9-BB0D39BBF5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A47BE7-9265-1546-B220-633A536EC50E}" type="datetimeFigureOut">
              <a:rPr lang="nl-NL" smtClean="0"/>
              <a:t>19-10-2022</a:t>
            </a:fld>
            <a:endParaRPr lang="nl-NL"/>
          </a:p>
        </p:txBody>
      </p:sp>
      <p:sp>
        <p:nvSpPr>
          <p:cNvPr id="5" name="Tijdelijke aanduiding voor voettekst 4">
            <a:extLst>
              <a:ext uri="{FF2B5EF4-FFF2-40B4-BE49-F238E27FC236}">
                <a16:creationId xmlns:a16="http://schemas.microsoft.com/office/drawing/2014/main" id="{649D5932-C48C-AB41-AEBB-EF62B83F2B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2F2E3ADF-8F46-EF4E-B093-59520C48E5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7CD9C6-1E83-E54E-B73C-966DF8481115}" type="slidenum">
              <a:rPr lang="nl-NL" smtClean="0"/>
              <a:t>‹nr.›</a:t>
            </a:fld>
            <a:endParaRPr lang="nl-NL"/>
          </a:p>
        </p:txBody>
      </p:sp>
    </p:spTree>
    <p:extLst>
      <p:ext uri="{BB962C8B-B14F-4D97-AF65-F5344CB8AC3E}">
        <p14:creationId xmlns:p14="http://schemas.microsoft.com/office/powerpoint/2010/main" val="926804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A485BD8-70F0-CE42-971F-E9FB4A0D3A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B4A2741-CAA9-BE45-866B-5222D5B967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2ACE980-F543-1A45-AE44-4E58DF239D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10/19/22</a:t>
            </a:fld>
            <a:endParaRPr lang="en-US"/>
          </a:p>
        </p:txBody>
      </p:sp>
      <p:sp>
        <p:nvSpPr>
          <p:cNvPr id="5" name="Tijdelijke aanduiding voor voettekst 4">
            <a:extLst>
              <a:ext uri="{FF2B5EF4-FFF2-40B4-BE49-F238E27FC236}">
                <a16:creationId xmlns:a16="http://schemas.microsoft.com/office/drawing/2014/main" id="{94E475E2-26D3-E240-95E8-069D685E35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Tijdelijke aanduiding voor dianummer 5">
            <a:extLst>
              <a:ext uri="{FF2B5EF4-FFF2-40B4-BE49-F238E27FC236}">
                <a16:creationId xmlns:a16="http://schemas.microsoft.com/office/drawing/2014/main" id="{269F65A4-C738-494A-801E-A5C42627E8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‹nr.›</a:t>
            </a:fld>
            <a:endParaRPr lang="en-US"/>
          </a:p>
        </p:txBody>
      </p:sp>
    </p:spTree>
    <p:extLst>
      <p:ext uri="{BB962C8B-B14F-4D97-AF65-F5344CB8AC3E}">
        <p14:creationId xmlns:p14="http://schemas.microsoft.com/office/powerpoint/2010/main" val="17421155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hyperlink" Target="https://www.allesoversport.nl/thema/gezonde-leefstijl/hoe-zorg-je-voor-de-juiste-motivatie-om-beweeggedrag-te-veranderen/"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AB3AAC6-ACE3-CB49-ACFD-BD5F94BE024A}"/>
              </a:ext>
            </a:extLst>
          </p:cNvPr>
          <p:cNvPicPr>
            <a:picLocks noChangeAspect="1"/>
          </p:cNvPicPr>
          <p:nvPr/>
        </p:nvPicPr>
        <p:blipFill rotWithShape="1">
          <a:blip r:embed="rId2"/>
          <a:srcRect t="7754" r="9089" b="2901"/>
          <a:stretch/>
        </p:blipFill>
        <p:spPr>
          <a:xfrm>
            <a:off x="3523488" y="10"/>
            <a:ext cx="8668512" cy="6857990"/>
          </a:xfrm>
          <a:prstGeom prst="rect">
            <a:avLst/>
          </a:prstGeom>
        </p:spPr>
      </p:pic>
      <p:sp>
        <p:nvSpPr>
          <p:cNvPr id="23" name="Rectangle 2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B30D8E58-E919-CA42-86B7-A5D99D2E94A7}"/>
              </a:ext>
            </a:extLst>
          </p:cNvPr>
          <p:cNvSpPr>
            <a:spLocks noGrp="1"/>
          </p:cNvSpPr>
          <p:nvPr>
            <p:ph type="ctrTitle"/>
          </p:nvPr>
        </p:nvSpPr>
        <p:spPr>
          <a:xfrm>
            <a:off x="477981" y="1122363"/>
            <a:ext cx="4023360" cy="3204134"/>
          </a:xfrm>
        </p:spPr>
        <p:txBody>
          <a:bodyPr anchor="b">
            <a:normAutofit/>
          </a:bodyPr>
          <a:lstStyle/>
          <a:p>
            <a:pPr algn="l"/>
            <a:r>
              <a:rPr lang="nl-NL" sz="4800"/>
              <a:t>Arbo, ergonomie, stress en ziekteverzuim</a:t>
            </a:r>
          </a:p>
        </p:txBody>
      </p:sp>
      <p:sp>
        <p:nvSpPr>
          <p:cNvPr id="3" name="Ondertitel 2">
            <a:extLst>
              <a:ext uri="{FF2B5EF4-FFF2-40B4-BE49-F238E27FC236}">
                <a16:creationId xmlns:a16="http://schemas.microsoft.com/office/drawing/2014/main" id="{A6A5441E-203D-DB4D-B7FD-1DC5E17774C5}"/>
              </a:ext>
            </a:extLst>
          </p:cNvPr>
          <p:cNvSpPr>
            <a:spLocks noGrp="1"/>
          </p:cNvSpPr>
          <p:nvPr>
            <p:ph type="subTitle" idx="1"/>
          </p:nvPr>
        </p:nvSpPr>
        <p:spPr>
          <a:xfrm>
            <a:off x="477980" y="4872922"/>
            <a:ext cx="4023359" cy="1208141"/>
          </a:xfrm>
        </p:spPr>
        <p:txBody>
          <a:bodyPr>
            <a:normAutofit/>
          </a:bodyPr>
          <a:lstStyle/>
          <a:p>
            <a:pPr algn="l"/>
            <a:r>
              <a:rPr lang="nl-NL" sz="2000"/>
              <a:t>Leerjaar 3, periode 1, week 6</a:t>
            </a:r>
          </a:p>
        </p:txBody>
      </p:sp>
      <p:sp>
        <p:nvSpPr>
          <p:cNvPr id="25" name="Rectangle 2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8116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BD710F8E-D21F-E848-8FE0-E9BCA1B3D5C8}"/>
              </a:ext>
            </a:extLst>
          </p:cNvPr>
          <p:cNvPicPr>
            <a:picLocks noGrp="1" noChangeAspect="1"/>
          </p:cNvPicPr>
          <p:nvPr>
            <p:ph idx="1"/>
          </p:nvPr>
        </p:nvPicPr>
        <p:blipFill>
          <a:blip r:embed="rId2"/>
          <a:stretch>
            <a:fillRect/>
          </a:stretch>
        </p:blipFill>
        <p:spPr>
          <a:xfrm>
            <a:off x="643467" y="702733"/>
            <a:ext cx="10905066" cy="5452533"/>
          </a:xfrm>
          <a:prstGeom prst="rect">
            <a:avLst/>
          </a:prstGeom>
        </p:spPr>
      </p:pic>
    </p:spTree>
    <p:extLst>
      <p:ext uri="{BB962C8B-B14F-4D97-AF65-F5344CB8AC3E}">
        <p14:creationId xmlns:p14="http://schemas.microsoft.com/office/powerpoint/2010/main" val="4115285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2">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 name="Group 14">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26" name="Rectangle 15">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Straight Connector 16">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E6E6E2AA-6953-2CED-E308-ED2664EE1886}"/>
              </a:ext>
            </a:extLst>
          </p:cNvPr>
          <p:cNvSpPr>
            <a:spLocks noGrp="1"/>
          </p:cNvSpPr>
          <p:nvPr>
            <p:ph type="title"/>
          </p:nvPr>
        </p:nvSpPr>
        <p:spPr>
          <a:xfrm>
            <a:off x="1153618" y="1239927"/>
            <a:ext cx="4008586" cy="4680583"/>
          </a:xfrm>
        </p:spPr>
        <p:txBody>
          <a:bodyPr anchor="ctr">
            <a:normAutofit/>
          </a:bodyPr>
          <a:lstStyle/>
          <a:p>
            <a:r>
              <a:rPr lang="nl-NL" sz="5200" dirty="0"/>
              <a:t>Wat zien we op gebied van gezondheid en welzijn bij jongeren? </a:t>
            </a:r>
          </a:p>
        </p:txBody>
      </p:sp>
      <p:sp>
        <p:nvSpPr>
          <p:cNvPr id="3" name="Tijdelijke aanduiding voor inhoud 2">
            <a:extLst>
              <a:ext uri="{FF2B5EF4-FFF2-40B4-BE49-F238E27FC236}">
                <a16:creationId xmlns:a16="http://schemas.microsoft.com/office/drawing/2014/main" id="{04446148-B2E7-05D2-51A2-C30E3573DAB1}"/>
              </a:ext>
            </a:extLst>
          </p:cNvPr>
          <p:cNvSpPr>
            <a:spLocks noGrp="1"/>
          </p:cNvSpPr>
          <p:nvPr>
            <p:ph idx="1"/>
          </p:nvPr>
        </p:nvSpPr>
        <p:spPr>
          <a:xfrm>
            <a:off x="4937760" y="641454"/>
            <a:ext cx="6325987" cy="5690275"/>
          </a:xfrm>
        </p:spPr>
        <p:txBody>
          <a:bodyPr anchor="ctr">
            <a:normAutofit/>
          </a:bodyPr>
          <a:lstStyle/>
          <a:p>
            <a:r>
              <a:rPr lang="nl-NL" sz="1800" b="0" dirty="0"/>
              <a:t>Beweegarmoede onder jongeren (9,5 uur zitten per dag buiten slaap)</a:t>
            </a:r>
          </a:p>
          <a:p>
            <a:r>
              <a:rPr lang="nl-NL" sz="1800" b="0" dirty="0"/>
              <a:t>Depressie, angststoornissen en problemen met alcohol en drugs treffen jaarlijks zo’n 1,8 miljoen Nederlanders in de leeftijdsgroep van 18 tot 65 jaar. </a:t>
            </a:r>
          </a:p>
          <a:p>
            <a:r>
              <a:rPr lang="nl-NL" sz="1800" b="0" dirty="0"/>
              <a:t>Scholieren ervaren steeds meer druk op school.  </a:t>
            </a:r>
          </a:p>
          <a:p>
            <a:r>
              <a:rPr lang="nl-NL" sz="1800" b="0" dirty="0"/>
              <a:t>Ongeveer 840.000 jongeren ervaren mentale uitdagingen en/of klachten en 1 op de 15 jongeren in Nederland kampt met een depressie. </a:t>
            </a:r>
          </a:p>
          <a:p>
            <a:r>
              <a:rPr lang="nl-NL" sz="1800" b="0" dirty="0"/>
              <a:t>Overgewicht bij jongeren tussen 16 jaar en 20 jaar is gestegen van 14,3% naar 18,6%</a:t>
            </a:r>
            <a:endParaRPr lang="nl-NL" sz="1400" dirty="0"/>
          </a:p>
          <a:p>
            <a:pPr marL="0" indent="0">
              <a:buNone/>
            </a:pPr>
            <a:endParaRPr lang="nl-NL" sz="1400" b="0" dirty="0"/>
          </a:p>
          <a:p>
            <a:pPr marL="0" indent="0">
              <a:buNone/>
            </a:pPr>
            <a:r>
              <a:rPr lang="nl-NL" sz="1100" dirty="0"/>
              <a:t>Bron: </a:t>
            </a:r>
            <a:r>
              <a:rPr lang="nl-NL" sz="1100" dirty="0" err="1"/>
              <a:t>https</a:t>
            </a:r>
            <a:r>
              <a:rPr lang="nl-NL" sz="1100" dirty="0"/>
              <a:t>://</a:t>
            </a:r>
            <a:r>
              <a:rPr lang="nl-NL" sz="1100" dirty="0" err="1"/>
              <a:t>www.rijksoverheid.nl</a:t>
            </a:r>
            <a:r>
              <a:rPr lang="nl-NL" sz="1100" dirty="0"/>
              <a:t>/actueel/nieuws/2022/06/10/kabinet-start-brede-beweging-voor-betere-mentale-gezondheid</a:t>
            </a:r>
          </a:p>
          <a:p>
            <a:pPr marL="0" indent="0">
              <a:buNone/>
            </a:pPr>
            <a:r>
              <a:rPr lang="nl-NL" sz="1100" dirty="0"/>
              <a:t>Bron: </a:t>
            </a:r>
            <a:r>
              <a:rPr lang="nl-NL" sz="1100" dirty="0" err="1"/>
              <a:t>https</a:t>
            </a:r>
            <a:r>
              <a:rPr lang="nl-NL" sz="1100" dirty="0"/>
              <a:t>://</a:t>
            </a:r>
            <a:r>
              <a:rPr lang="nl-NL" sz="1100" dirty="0" err="1"/>
              <a:t>www.kenniscentrumsportenbewegen.nl</a:t>
            </a:r>
            <a:r>
              <a:rPr lang="nl-NL" sz="1100" dirty="0"/>
              <a:t>/kennisbank/publicaties/?</a:t>
            </a:r>
            <a:r>
              <a:rPr lang="nl-NL" sz="1100" dirty="0" err="1"/>
              <a:t>factsheet-zitgedag&amp;kb_id</a:t>
            </a:r>
            <a:r>
              <a:rPr lang="nl-NL" sz="1100" dirty="0"/>
              <a:t>=24996</a:t>
            </a:r>
          </a:p>
          <a:p>
            <a:pPr marL="0" indent="0">
              <a:buNone/>
            </a:pPr>
            <a:r>
              <a:rPr lang="nl-NL" sz="1100" dirty="0"/>
              <a:t>(bron: </a:t>
            </a:r>
            <a:r>
              <a:rPr lang="nl-NL" sz="1100" dirty="0" err="1"/>
              <a:t>https</a:t>
            </a:r>
            <a:r>
              <a:rPr lang="nl-NL" sz="1100" dirty="0"/>
              <a:t>://</a:t>
            </a:r>
            <a:r>
              <a:rPr lang="nl-NL" sz="1100" dirty="0" err="1"/>
              <a:t>www.nji.nl</a:t>
            </a:r>
            <a:r>
              <a:rPr lang="nl-NL" sz="1100" dirty="0"/>
              <a:t>/cijfers/</a:t>
            </a:r>
            <a:r>
              <a:rPr lang="nl-NL" sz="1100" dirty="0" err="1"/>
              <a:t>overgewicht#kinderen-en-jongeren-met-overgewicht</a:t>
            </a:r>
            <a:r>
              <a:rPr lang="nl-NL" sz="1100" dirty="0"/>
              <a:t>) </a:t>
            </a:r>
          </a:p>
          <a:p>
            <a:pPr marL="0" indent="0">
              <a:buNone/>
            </a:pPr>
            <a:endParaRPr lang="nl-NL" sz="1100" b="0" dirty="0"/>
          </a:p>
          <a:p>
            <a:endParaRPr lang="nl-NL" sz="1400" dirty="0"/>
          </a:p>
        </p:txBody>
      </p:sp>
    </p:spTree>
    <p:extLst>
      <p:ext uri="{BB962C8B-B14F-4D97-AF65-F5344CB8AC3E}">
        <p14:creationId xmlns:p14="http://schemas.microsoft.com/office/powerpoint/2010/main" val="3506604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BC2CBB8B-144A-CA48-BABB-D5F52CF9ECB7}"/>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5400" kern="1200">
                <a:solidFill>
                  <a:schemeClr val="tx1"/>
                </a:solidFill>
                <a:latin typeface="+mj-lt"/>
                <a:ea typeface="+mj-ea"/>
                <a:cs typeface="+mj-cs"/>
              </a:rPr>
              <a:t>Stress en de relatie met bewegen</a:t>
            </a:r>
          </a:p>
        </p:txBody>
      </p:sp>
      <p:grpSp>
        <p:nvGrpSpPr>
          <p:cNvPr id="28" name="Group 27">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9" name="Rectangle 28">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3" name="Rectangle 3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Tijdelijke aanduiding voor inhoud 5" descr="Afbeelding met tekst&#10;&#10;Automatisch gegenereerde beschrijving">
            <a:extLst>
              <a:ext uri="{FF2B5EF4-FFF2-40B4-BE49-F238E27FC236}">
                <a16:creationId xmlns:a16="http://schemas.microsoft.com/office/drawing/2014/main" id="{3D66A4CD-1B70-B34B-9EB5-241C8D55074E}"/>
              </a:ext>
            </a:extLst>
          </p:cNvPr>
          <p:cNvPicPr>
            <a:picLocks noGrp="1" noChangeAspect="1"/>
          </p:cNvPicPr>
          <p:nvPr>
            <p:ph sz="half" idx="2"/>
          </p:nvPr>
        </p:nvPicPr>
        <p:blipFill>
          <a:blip r:embed="rId2"/>
          <a:stretch>
            <a:fillRect/>
          </a:stretch>
        </p:blipFill>
        <p:spPr>
          <a:xfrm>
            <a:off x="6784298" y="666728"/>
            <a:ext cx="3812389" cy="5465791"/>
          </a:xfrm>
          <a:prstGeom prst="rect">
            <a:avLst/>
          </a:prstGeom>
        </p:spPr>
      </p:pic>
    </p:spTree>
    <p:extLst>
      <p:ext uri="{BB962C8B-B14F-4D97-AF65-F5344CB8AC3E}">
        <p14:creationId xmlns:p14="http://schemas.microsoft.com/office/powerpoint/2010/main" val="377009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71FB0C-A4B8-B632-3E0F-94EF3555DF3C}"/>
              </a:ext>
            </a:extLst>
          </p:cNvPr>
          <p:cNvSpPr>
            <a:spLocks noGrp="1"/>
          </p:cNvSpPr>
          <p:nvPr>
            <p:ph type="title"/>
          </p:nvPr>
        </p:nvSpPr>
        <p:spPr/>
        <p:txBody>
          <a:bodyPr/>
          <a:lstStyle/>
          <a:p>
            <a:r>
              <a:rPr lang="nl-NL" dirty="0"/>
              <a:t>Type motivatie om te bewegen</a:t>
            </a:r>
          </a:p>
        </p:txBody>
      </p:sp>
      <p:sp>
        <p:nvSpPr>
          <p:cNvPr id="5" name="Tijdelijke aanduiding voor inhoud 4">
            <a:extLst>
              <a:ext uri="{FF2B5EF4-FFF2-40B4-BE49-F238E27FC236}">
                <a16:creationId xmlns:a16="http://schemas.microsoft.com/office/drawing/2014/main" id="{5753656F-DC42-DD36-C97B-A01C8D1DE2A6}"/>
              </a:ext>
            </a:extLst>
          </p:cNvPr>
          <p:cNvSpPr>
            <a:spLocks noGrp="1"/>
          </p:cNvSpPr>
          <p:nvPr>
            <p:ph idx="1"/>
          </p:nvPr>
        </p:nvSpPr>
        <p:spPr/>
        <p:txBody>
          <a:bodyPr/>
          <a:lstStyle/>
          <a:p>
            <a:r>
              <a:rPr lang="nl-NL" b="0" i="0" u="none" strike="noStrike" dirty="0">
                <a:solidFill>
                  <a:srgbClr val="0E153C"/>
                </a:solidFill>
                <a:effectLst/>
                <a:latin typeface="Montserrat" pitchFamily="2" charset="77"/>
              </a:rPr>
              <a:t>De hoeveelheid en het type motivatie bepalen in hoeverre iemand daadwerkelijk zijn of haar gedrag wil veranderen om meer te bewegen. De zelfdeterminatietheorie van </a:t>
            </a:r>
            <a:r>
              <a:rPr lang="nl-NL" b="0" i="0" u="none" strike="noStrike" dirty="0" err="1">
                <a:solidFill>
                  <a:srgbClr val="0E153C"/>
                </a:solidFill>
                <a:effectLst/>
                <a:latin typeface="Montserrat" pitchFamily="2" charset="77"/>
              </a:rPr>
              <a:t>Deci</a:t>
            </a:r>
            <a:r>
              <a:rPr lang="nl-NL" b="0" i="0" u="none" strike="noStrike" dirty="0">
                <a:solidFill>
                  <a:srgbClr val="0E153C"/>
                </a:solidFill>
                <a:effectLst/>
                <a:latin typeface="Montserrat" pitchFamily="2" charset="77"/>
              </a:rPr>
              <a:t> en Ryan onderscheidt verschillende typen motivatie op basis van wat mensen drijft om gedrag te veranderen.</a:t>
            </a:r>
          </a:p>
          <a:p>
            <a:r>
              <a:rPr lang="nl-NL" sz="1800" dirty="0">
                <a:solidFill>
                  <a:srgbClr val="0E153C"/>
                </a:solidFill>
                <a:latin typeface="Montserrat" pitchFamily="2" charset="77"/>
              </a:rPr>
              <a:t>Bron: </a:t>
            </a:r>
            <a:r>
              <a:rPr lang="nl-NL" sz="1800" dirty="0">
                <a:solidFill>
                  <a:srgbClr val="0E153C"/>
                </a:solidFill>
                <a:latin typeface="Montserrat" pitchFamily="2" charset="77"/>
                <a:hlinkClick r:id="rId2"/>
              </a:rPr>
              <a:t>https://www.allesoversport.nl/thema/gezonde-leefstijl/hoe-zorg-je-voor-de-juiste-motivatie-om-beweeggedrag-te-veranderen/</a:t>
            </a:r>
            <a:endParaRPr lang="nl-NL" sz="1800" dirty="0">
              <a:solidFill>
                <a:srgbClr val="0E153C"/>
              </a:solidFill>
              <a:latin typeface="Montserrat" pitchFamily="2" charset="77"/>
            </a:endParaRPr>
          </a:p>
          <a:p>
            <a:endParaRPr lang="nl-NL" sz="1800" dirty="0"/>
          </a:p>
        </p:txBody>
      </p:sp>
    </p:spTree>
    <p:extLst>
      <p:ext uri="{BB962C8B-B14F-4D97-AF65-F5344CB8AC3E}">
        <p14:creationId xmlns:p14="http://schemas.microsoft.com/office/powerpoint/2010/main" val="2723309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F336E8-89BF-8840-1D5C-6D4ACE8D0455}"/>
              </a:ext>
            </a:extLst>
          </p:cNvPr>
          <p:cNvSpPr>
            <a:spLocks noGrp="1"/>
          </p:cNvSpPr>
          <p:nvPr>
            <p:ph type="title"/>
          </p:nvPr>
        </p:nvSpPr>
        <p:spPr/>
        <p:txBody>
          <a:bodyPr/>
          <a:lstStyle/>
          <a:p>
            <a:r>
              <a:rPr lang="nl-NL" dirty="0"/>
              <a:t>Motivatie om te bewegen en gedragsverandering</a:t>
            </a:r>
          </a:p>
        </p:txBody>
      </p:sp>
      <p:pic>
        <p:nvPicPr>
          <p:cNvPr id="1026" name="Picture 2">
            <a:extLst>
              <a:ext uri="{FF2B5EF4-FFF2-40B4-BE49-F238E27FC236}">
                <a16:creationId xmlns:a16="http://schemas.microsoft.com/office/drawing/2014/main" id="{DA7A636E-A18D-0E69-8926-47DA1B5F9E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2214464"/>
            <a:ext cx="10515600" cy="3573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68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5C3BE7-6868-0607-4939-4164A92807AD}"/>
              </a:ext>
            </a:extLst>
          </p:cNvPr>
          <p:cNvSpPr>
            <a:spLocks noGrp="1"/>
          </p:cNvSpPr>
          <p:nvPr>
            <p:ph type="title"/>
          </p:nvPr>
        </p:nvSpPr>
        <p:spPr/>
        <p:txBody>
          <a:bodyPr/>
          <a:lstStyle/>
          <a:p>
            <a:r>
              <a:rPr lang="nl-NL" dirty="0">
                <a:solidFill>
                  <a:srgbClr val="0E153C"/>
                </a:solidFill>
                <a:latin typeface="Montserrat" pitchFamily="2" charset="77"/>
              </a:rPr>
              <a:t>Ongemotiveerd</a:t>
            </a:r>
            <a:endParaRPr lang="nl-NL" dirty="0"/>
          </a:p>
        </p:txBody>
      </p:sp>
      <p:sp>
        <p:nvSpPr>
          <p:cNvPr id="3" name="Tijdelijke aanduiding voor inhoud 2">
            <a:extLst>
              <a:ext uri="{FF2B5EF4-FFF2-40B4-BE49-F238E27FC236}">
                <a16:creationId xmlns:a16="http://schemas.microsoft.com/office/drawing/2014/main" id="{106E1CFD-7DD5-9F4A-316D-3B8F4B2CA72E}"/>
              </a:ext>
            </a:extLst>
          </p:cNvPr>
          <p:cNvSpPr>
            <a:spLocks noGrp="1"/>
          </p:cNvSpPr>
          <p:nvPr>
            <p:ph idx="1"/>
          </p:nvPr>
        </p:nvSpPr>
        <p:spPr/>
        <p:txBody>
          <a:bodyPr/>
          <a:lstStyle/>
          <a:p>
            <a:r>
              <a:rPr lang="nl-NL" dirty="0">
                <a:solidFill>
                  <a:srgbClr val="0E153C"/>
                </a:solidFill>
                <a:latin typeface="Montserrat" pitchFamily="2" charset="77"/>
              </a:rPr>
              <a:t>V</a:t>
            </a:r>
            <a:r>
              <a:rPr lang="nl-NL" b="0" i="0" u="none" strike="noStrike" dirty="0">
                <a:solidFill>
                  <a:srgbClr val="0E153C"/>
                </a:solidFill>
                <a:effectLst/>
                <a:latin typeface="Montserrat" pitchFamily="2" charset="77"/>
              </a:rPr>
              <a:t>olledig gebrek aan motivatie of intentie om bepaald gedrag te vertonen. Mensen zijn niet gemotiveerd als ze het gevoel hebben niet in staat te zijn om ander gedrag te vertonen of de uitkomsten van nieuw gedrag niet belangrijk vinden. Veranderingen in iemands omgeving of beleving kunnen ervoor zorgen dat iemand gemotiveerd raakt, bijvoorbeeld wanneer iemand steeds meer nadelen van een aandoening ondervindt of wanneer een professional aangeeft dat het goed zou zijn als iemand meer zou bewegen.</a:t>
            </a:r>
          </a:p>
          <a:p>
            <a:endParaRPr lang="nl-NL" dirty="0"/>
          </a:p>
        </p:txBody>
      </p:sp>
    </p:spTree>
    <p:extLst>
      <p:ext uri="{BB962C8B-B14F-4D97-AF65-F5344CB8AC3E}">
        <p14:creationId xmlns:p14="http://schemas.microsoft.com/office/powerpoint/2010/main" val="456181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3F9FEC-D913-5215-3BCC-63AFB22C92D2}"/>
              </a:ext>
            </a:extLst>
          </p:cNvPr>
          <p:cNvSpPr>
            <a:spLocks noGrp="1"/>
          </p:cNvSpPr>
          <p:nvPr>
            <p:ph type="title"/>
          </p:nvPr>
        </p:nvSpPr>
        <p:spPr/>
        <p:txBody>
          <a:bodyPr/>
          <a:lstStyle/>
          <a:p>
            <a:r>
              <a:rPr lang="nl-NL" b="0" i="0" u="none" strike="noStrike" dirty="0">
                <a:solidFill>
                  <a:srgbClr val="0E153C"/>
                </a:solidFill>
                <a:effectLst/>
                <a:latin typeface="Montserrat" pitchFamily="2" charset="77"/>
              </a:rPr>
              <a:t>Extrinsiek gemotiveerd:</a:t>
            </a:r>
            <a:endParaRPr lang="nl-NL" dirty="0"/>
          </a:p>
        </p:txBody>
      </p:sp>
      <p:sp>
        <p:nvSpPr>
          <p:cNvPr id="3" name="Tijdelijke aanduiding voor inhoud 2">
            <a:extLst>
              <a:ext uri="{FF2B5EF4-FFF2-40B4-BE49-F238E27FC236}">
                <a16:creationId xmlns:a16="http://schemas.microsoft.com/office/drawing/2014/main" id="{780BAC30-92A8-5393-7769-192316F4CB82}"/>
              </a:ext>
            </a:extLst>
          </p:cNvPr>
          <p:cNvSpPr>
            <a:spLocks noGrp="1"/>
          </p:cNvSpPr>
          <p:nvPr>
            <p:ph idx="1"/>
          </p:nvPr>
        </p:nvSpPr>
        <p:spPr/>
        <p:txBody>
          <a:bodyPr>
            <a:normAutofit lnSpcReduction="10000"/>
          </a:bodyPr>
          <a:lstStyle/>
          <a:p>
            <a:pPr algn="l">
              <a:buFont typeface="Arial" panose="020B0604020202020204" pitchFamily="34" charset="0"/>
              <a:buChar char="•"/>
            </a:pPr>
            <a:r>
              <a:rPr lang="nl-NL" dirty="0">
                <a:solidFill>
                  <a:srgbClr val="0E153C"/>
                </a:solidFill>
                <a:latin typeface="Montserrat" pitchFamily="2" charset="77"/>
              </a:rPr>
              <a:t>E</a:t>
            </a:r>
            <a:r>
              <a:rPr lang="nl-NL" b="0" i="0" u="none" strike="noStrike" dirty="0">
                <a:solidFill>
                  <a:srgbClr val="0E153C"/>
                </a:solidFill>
                <a:effectLst/>
                <a:latin typeface="Montserrat" pitchFamily="2" charset="77"/>
              </a:rPr>
              <a:t>xtrinsieke motivatie wordt getriggerd door externe factoren. De theorie laat verschillende nuances zien in de aard en mate van extrinsieke </a:t>
            </a:r>
            <a:r>
              <a:rPr lang="nl-NL" b="0" i="0" u="none" strike="noStrike" dirty="0" err="1">
                <a:solidFill>
                  <a:srgbClr val="0E153C"/>
                </a:solidFill>
                <a:effectLst/>
                <a:latin typeface="Montserrat" pitchFamily="2" charset="77"/>
              </a:rPr>
              <a:t>motivatie:Extern</a:t>
            </a:r>
            <a:r>
              <a:rPr lang="nl-NL" b="0" i="0" u="none" strike="noStrike" dirty="0">
                <a:solidFill>
                  <a:srgbClr val="0E153C"/>
                </a:solidFill>
                <a:effectLst/>
                <a:latin typeface="Montserrat" pitchFamily="2" charset="77"/>
              </a:rPr>
              <a:t> gereguleerde motivatie: extern gereguleerde motivatie is de klassieke vorm van externe motivatie. Iemand is gemotiveerd om gedrag te vertonen omdat er een beloning van buitenaf tegenover staat of een straf wordt vermeden. Voorbeeld: ‘Ik ga naar de sportschool omdat ik anders op mijn kop krijg van de fysiotherapeut’. of: ‘Er zitten voldoende financiële voordelen aan bewegen’. Deze vorm van motivatie is het minst autonoom en het meest extern gecontroleerd.</a:t>
            </a:r>
          </a:p>
          <a:p>
            <a:endParaRPr lang="nl-NL" dirty="0"/>
          </a:p>
        </p:txBody>
      </p:sp>
    </p:spTree>
    <p:extLst>
      <p:ext uri="{BB962C8B-B14F-4D97-AF65-F5344CB8AC3E}">
        <p14:creationId xmlns:p14="http://schemas.microsoft.com/office/powerpoint/2010/main" val="1992764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0DB8F3-76FE-EEA9-6579-C651B0E8E32F}"/>
              </a:ext>
            </a:extLst>
          </p:cNvPr>
          <p:cNvSpPr>
            <a:spLocks noGrp="1"/>
          </p:cNvSpPr>
          <p:nvPr>
            <p:ph type="title"/>
          </p:nvPr>
        </p:nvSpPr>
        <p:spPr/>
        <p:txBody>
          <a:bodyPr/>
          <a:lstStyle/>
          <a:p>
            <a:r>
              <a:rPr lang="nl-NL" dirty="0" err="1">
                <a:solidFill>
                  <a:srgbClr val="0E153C"/>
                </a:solidFill>
                <a:latin typeface="Montserrat" pitchFamily="2" charset="77"/>
              </a:rPr>
              <a:t>Geïntrojecteerde</a:t>
            </a:r>
            <a:r>
              <a:rPr lang="nl-NL" dirty="0">
                <a:solidFill>
                  <a:srgbClr val="0E153C"/>
                </a:solidFill>
                <a:latin typeface="Montserrat" pitchFamily="2" charset="77"/>
              </a:rPr>
              <a:t> motivatie: </a:t>
            </a:r>
            <a:endParaRPr lang="nl-NL" dirty="0"/>
          </a:p>
        </p:txBody>
      </p:sp>
      <p:sp>
        <p:nvSpPr>
          <p:cNvPr id="3" name="Tijdelijke aanduiding voor inhoud 2">
            <a:extLst>
              <a:ext uri="{FF2B5EF4-FFF2-40B4-BE49-F238E27FC236}">
                <a16:creationId xmlns:a16="http://schemas.microsoft.com/office/drawing/2014/main" id="{9DA4CDF1-B364-4D02-9735-4729B757B588}"/>
              </a:ext>
            </a:extLst>
          </p:cNvPr>
          <p:cNvSpPr>
            <a:spLocks noGrp="1"/>
          </p:cNvSpPr>
          <p:nvPr>
            <p:ph idx="1"/>
          </p:nvPr>
        </p:nvSpPr>
        <p:spPr/>
        <p:txBody>
          <a:bodyPr/>
          <a:lstStyle/>
          <a:p>
            <a:r>
              <a:rPr lang="nl-NL" dirty="0">
                <a:solidFill>
                  <a:srgbClr val="0E153C"/>
                </a:solidFill>
                <a:latin typeface="Montserrat" pitchFamily="2" charset="77"/>
              </a:rPr>
              <a:t>B</a:t>
            </a:r>
            <a:r>
              <a:rPr lang="nl-NL" b="0" i="0" u="none" strike="noStrike" dirty="0">
                <a:solidFill>
                  <a:srgbClr val="0E153C"/>
                </a:solidFill>
                <a:effectLst/>
                <a:latin typeface="Montserrat" pitchFamily="2" charset="77"/>
              </a:rPr>
              <a:t>ij deze vorm van motivatie is iemand bereid om gedrag te veranderen, maar doet diegene dit nog niet vanuit eigen wil of interne drijfveren. Daarmee is de motivatie nog steeds extern gecontroleerd. Iemand is bijvoorbeeld gemotiveerd om zich aan de regels te houden of om te voldoen aan externe verwachtingen. Voorbeeld: bewegen om te voldoen aan een schoonheidsideaal of schuldig voelen om een afspraak om te komen niet na te komen.</a:t>
            </a:r>
          </a:p>
          <a:p>
            <a:endParaRPr lang="nl-NL" dirty="0"/>
          </a:p>
        </p:txBody>
      </p:sp>
    </p:spTree>
    <p:extLst>
      <p:ext uri="{BB962C8B-B14F-4D97-AF65-F5344CB8AC3E}">
        <p14:creationId xmlns:p14="http://schemas.microsoft.com/office/powerpoint/2010/main" val="3143575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500938-2937-C062-1631-5748655ACD5E}"/>
              </a:ext>
            </a:extLst>
          </p:cNvPr>
          <p:cNvSpPr>
            <a:spLocks noGrp="1"/>
          </p:cNvSpPr>
          <p:nvPr>
            <p:ph type="title"/>
          </p:nvPr>
        </p:nvSpPr>
        <p:spPr/>
        <p:txBody>
          <a:bodyPr/>
          <a:lstStyle/>
          <a:p>
            <a:r>
              <a:rPr lang="nl-NL" dirty="0">
                <a:solidFill>
                  <a:srgbClr val="0E153C"/>
                </a:solidFill>
                <a:latin typeface="Montserrat" pitchFamily="2" charset="77"/>
              </a:rPr>
              <a:t>Geïdentificeerde motivatie: </a:t>
            </a:r>
            <a:endParaRPr lang="nl-NL" dirty="0"/>
          </a:p>
        </p:txBody>
      </p:sp>
      <p:sp>
        <p:nvSpPr>
          <p:cNvPr id="3" name="Tijdelijke aanduiding voor inhoud 2">
            <a:extLst>
              <a:ext uri="{FF2B5EF4-FFF2-40B4-BE49-F238E27FC236}">
                <a16:creationId xmlns:a16="http://schemas.microsoft.com/office/drawing/2014/main" id="{2DD4682A-B2DC-ED38-0A1C-FB1101D09AD3}"/>
              </a:ext>
            </a:extLst>
          </p:cNvPr>
          <p:cNvSpPr>
            <a:spLocks noGrp="1"/>
          </p:cNvSpPr>
          <p:nvPr>
            <p:ph idx="1"/>
          </p:nvPr>
        </p:nvSpPr>
        <p:spPr/>
        <p:txBody>
          <a:bodyPr/>
          <a:lstStyle/>
          <a:p>
            <a:r>
              <a:rPr lang="nl-NL" dirty="0">
                <a:solidFill>
                  <a:srgbClr val="0E153C"/>
                </a:solidFill>
                <a:latin typeface="Montserrat" pitchFamily="2" charset="77"/>
              </a:rPr>
              <a:t>G</a:t>
            </a:r>
            <a:r>
              <a:rPr lang="nl-NL" b="0" i="0" u="none" strike="noStrike" dirty="0">
                <a:solidFill>
                  <a:srgbClr val="0E153C"/>
                </a:solidFill>
                <a:effectLst/>
                <a:latin typeface="Montserrat" pitchFamily="2" charset="77"/>
              </a:rPr>
              <a:t>eïdentificeerde motivatie komt meer vanuit de persoon zelf. Iemand is gemotiveerd omdat diegene beseft dat het nieuwe gedrag iets oplevert of wat goeds brengt. Voorbeeld: iemand is gemotiveerd om te bewegen zodat conditie verbetert of om lekkerder in zijn of haar vel te zitten. Deze vorm van motivatie is meer autonoom omdat iemand zichzelf aanzet tot het veranderen van gedrag om het gewenste doel te bereiken.</a:t>
            </a:r>
          </a:p>
          <a:p>
            <a:endParaRPr lang="nl-NL" dirty="0"/>
          </a:p>
        </p:txBody>
      </p:sp>
    </p:spTree>
    <p:extLst>
      <p:ext uri="{BB962C8B-B14F-4D97-AF65-F5344CB8AC3E}">
        <p14:creationId xmlns:p14="http://schemas.microsoft.com/office/powerpoint/2010/main" val="3668248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2761E3-80A5-2A1D-C3D5-DB9385526775}"/>
              </a:ext>
            </a:extLst>
          </p:cNvPr>
          <p:cNvSpPr>
            <a:spLocks noGrp="1"/>
          </p:cNvSpPr>
          <p:nvPr>
            <p:ph type="title"/>
          </p:nvPr>
        </p:nvSpPr>
        <p:spPr/>
        <p:txBody>
          <a:bodyPr/>
          <a:lstStyle/>
          <a:p>
            <a:r>
              <a:rPr lang="nl-NL" dirty="0">
                <a:solidFill>
                  <a:srgbClr val="0E153C"/>
                </a:solidFill>
                <a:latin typeface="Montserrat" pitchFamily="2" charset="77"/>
              </a:rPr>
              <a:t>Geïntegreerde motivatie</a:t>
            </a:r>
            <a:endParaRPr lang="nl-NL" dirty="0"/>
          </a:p>
        </p:txBody>
      </p:sp>
      <p:sp>
        <p:nvSpPr>
          <p:cNvPr id="3" name="Tijdelijke aanduiding voor inhoud 2">
            <a:extLst>
              <a:ext uri="{FF2B5EF4-FFF2-40B4-BE49-F238E27FC236}">
                <a16:creationId xmlns:a16="http://schemas.microsoft.com/office/drawing/2014/main" id="{217172CE-35A8-64D7-4BF0-4A0A3E306C19}"/>
              </a:ext>
            </a:extLst>
          </p:cNvPr>
          <p:cNvSpPr>
            <a:spLocks noGrp="1"/>
          </p:cNvSpPr>
          <p:nvPr>
            <p:ph idx="1"/>
          </p:nvPr>
        </p:nvSpPr>
        <p:spPr/>
        <p:txBody>
          <a:bodyPr/>
          <a:lstStyle/>
          <a:p>
            <a:r>
              <a:rPr lang="nl-NL" dirty="0">
                <a:solidFill>
                  <a:srgbClr val="0E153C"/>
                </a:solidFill>
                <a:latin typeface="Montserrat" pitchFamily="2" charset="77"/>
              </a:rPr>
              <a:t>D</a:t>
            </a:r>
            <a:r>
              <a:rPr lang="nl-NL" b="0" i="0" u="none" strike="noStrike" dirty="0">
                <a:solidFill>
                  <a:srgbClr val="0E153C"/>
                </a:solidFill>
                <a:effectLst/>
                <a:latin typeface="Montserrat" pitchFamily="2" charset="77"/>
              </a:rPr>
              <a:t>e meest autonome vorm van extrinsieke motivatie is geïntegreerde motivatie. Hierbij is iemand gemotiveerd om gedrag te veranderen omdat het gewenste gedrag als onderdeel van iemands identiteit wordt gezien. Iemand is gemotiveerd om meer te bewegen omdat dit past bij zijn of haar identiteit als sporter. Voorbeeld: ‘Ik ga naar de sportschool omdat ik mezelf beschouw als een sporter’</a:t>
            </a:r>
            <a:endParaRPr lang="nl-NL" dirty="0"/>
          </a:p>
        </p:txBody>
      </p:sp>
    </p:spTree>
    <p:extLst>
      <p:ext uri="{BB962C8B-B14F-4D97-AF65-F5344CB8AC3E}">
        <p14:creationId xmlns:p14="http://schemas.microsoft.com/office/powerpoint/2010/main" val="4102506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Arc 16">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el 3">
            <a:extLst>
              <a:ext uri="{FF2B5EF4-FFF2-40B4-BE49-F238E27FC236}">
                <a16:creationId xmlns:a16="http://schemas.microsoft.com/office/drawing/2014/main" id="{FC9DD3A1-EC86-736C-414C-3C0817311A80}"/>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kern="1200">
                <a:solidFill>
                  <a:schemeClr val="tx1"/>
                </a:solidFill>
                <a:latin typeface="+mj-lt"/>
                <a:ea typeface="+mj-ea"/>
                <a:cs typeface="+mj-cs"/>
              </a:rPr>
              <a:t>Hot topics!</a:t>
            </a:r>
          </a:p>
        </p:txBody>
      </p:sp>
    </p:spTree>
    <p:extLst>
      <p:ext uri="{BB962C8B-B14F-4D97-AF65-F5344CB8AC3E}">
        <p14:creationId xmlns:p14="http://schemas.microsoft.com/office/powerpoint/2010/main" val="2485888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3C1DB7-A0CF-F0B7-5081-B00BF69986E2}"/>
              </a:ext>
            </a:extLst>
          </p:cNvPr>
          <p:cNvSpPr>
            <a:spLocks noGrp="1"/>
          </p:cNvSpPr>
          <p:nvPr>
            <p:ph type="title"/>
          </p:nvPr>
        </p:nvSpPr>
        <p:spPr/>
        <p:txBody>
          <a:bodyPr/>
          <a:lstStyle/>
          <a:p>
            <a:r>
              <a:rPr lang="nl-NL" dirty="0">
                <a:solidFill>
                  <a:srgbClr val="0E153C"/>
                </a:solidFill>
                <a:latin typeface="Montserrat" pitchFamily="2" charset="77"/>
              </a:rPr>
              <a:t>Intrinsiek gemotiveerd: </a:t>
            </a:r>
            <a:endParaRPr lang="nl-NL" dirty="0"/>
          </a:p>
        </p:txBody>
      </p:sp>
      <p:sp>
        <p:nvSpPr>
          <p:cNvPr id="3" name="Tijdelijke aanduiding voor inhoud 2">
            <a:extLst>
              <a:ext uri="{FF2B5EF4-FFF2-40B4-BE49-F238E27FC236}">
                <a16:creationId xmlns:a16="http://schemas.microsoft.com/office/drawing/2014/main" id="{27BA80A6-34FF-FC77-CC58-32D9ABD8AF8C}"/>
              </a:ext>
            </a:extLst>
          </p:cNvPr>
          <p:cNvSpPr>
            <a:spLocks noGrp="1"/>
          </p:cNvSpPr>
          <p:nvPr>
            <p:ph idx="1"/>
          </p:nvPr>
        </p:nvSpPr>
        <p:spPr/>
        <p:txBody>
          <a:bodyPr/>
          <a:lstStyle/>
          <a:p>
            <a:r>
              <a:rPr lang="nl-NL" dirty="0">
                <a:solidFill>
                  <a:srgbClr val="0E153C"/>
                </a:solidFill>
                <a:latin typeface="Montserrat" pitchFamily="2" charset="77"/>
              </a:rPr>
              <a:t>I</a:t>
            </a:r>
            <a:r>
              <a:rPr lang="nl-NL" b="0" i="0" u="none" strike="noStrike" dirty="0">
                <a:solidFill>
                  <a:srgbClr val="0E153C"/>
                </a:solidFill>
                <a:effectLst/>
                <a:latin typeface="Montserrat" pitchFamily="2" charset="77"/>
              </a:rPr>
              <a:t>ntrinsieke motivatie is de volledig autonome motivatie die helemaal vanuit iemand zelf komt. Als iemand intrinsiek gemotiveerd is, voert diegene gedrag uit omdat het leuk is, voldoening geeft of het zelf interessant vindt. Voorbeeld: iemand gaat voetballen omdat hij het leuk vindt.</a:t>
            </a:r>
          </a:p>
          <a:p>
            <a:endParaRPr lang="nl-NL" dirty="0"/>
          </a:p>
        </p:txBody>
      </p:sp>
    </p:spTree>
    <p:extLst>
      <p:ext uri="{BB962C8B-B14F-4D97-AF65-F5344CB8AC3E}">
        <p14:creationId xmlns:p14="http://schemas.microsoft.com/office/powerpoint/2010/main" val="148488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21EA60-450E-596E-17F8-329B1724807B}"/>
              </a:ext>
            </a:extLst>
          </p:cNvPr>
          <p:cNvSpPr>
            <a:spLocks noGrp="1"/>
          </p:cNvSpPr>
          <p:nvPr>
            <p:ph type="title"/>
          </p:nvPr>
        </p:nvSpPr>
        <p:spPr/>
        <p:txBody>
          <a:bodyPr/>
          <a:lstStyle/>
          <a:p>
            <a:r>
              <a:rPr lang="nl-NL" dirty="0"/>
              <a:t>Ondersteuning</a:t>
            </a:r>
          </a:p>
        </p:txBody>
      </p:sp>
      <p:pic>
        <p:nvPicPr>
          <p:cNvPr id="2050" name="Picture 2">
            <a:extLst>
              <a:ext uri="{FF2B5EF4-FFF2-40B4-BE49-F238E27FC236}">
                <a16:creationId xmlns:a16="http://schemas.microsoft.com/office/drawing/2014/main" id="{9D727B53-0F11-177F-D1D2-8F87EE87483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34884" y="1825625"/>
            <a:ext cx="8322231"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092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734317-DA12-5019-8824-9F0A3A9E3FFA}"/>
              </a:ext>
            </a:extLst>
          </p:cNvPr>
          <p:cNvSpPr>
            <a:spLocks noGrp="1"/>
          </p:cNvSpPr>
          <p:nvPr>
            <p:ph type="title"/>
          </p:nvPr>
        </p:nvSpPr>
        <p:spPr/>
        <p:txBody>
          <a:bodyPr/>
          <a:lstStyle/>
          <a:p>
            <a:r>
              <a:rPr lang="nl-NL" dirty="0"/>
              <a:t>Ondersteuning</a:t>
            </a:r>
          </a:p>
        </p:txBody>
      </p:sp>
      <p:sp>
        <p:nvSpPr>
          <p:cNvPr id="3" name="Tijdelijke aanduiding voor inhoud 2">
            <a:extLst>
              <a:ext uri="{FF2B5EF4-FFF2-40B4-BE49-F238E27FC236}">
                <a16:creationId xmlns:a16="http://schemas.microsoft.com/office/drawing/2014/main" id="{F0EAA036-3CDB-D063-954D-E02775DA7694}"/>
              </a:ext>
            </a:extLst>
          </p:cNvPr>
          <p:cNvSpPr>
            <a:spLocks noGrp="1"/>
          </p:cNvSpPr>
          <p:nvPr>
            <p:ph idx="1"/>
          </p:nvPr>
        </p:nvSpPr>
        <p:spPr/>
        <p:txBody>
          <a:bodyPr/>
          <a:lstStyle/>
          <a:p>
            <a:pPr algn="l">
              <a:buFont typeface="Arial" panose="020B0604020202020204" pitchFamily="34" charset="0"/>
              <a:buChar char="•"/>
            </a:pPr>
            <a:r>
              <a:rPr lang="nl-NL" b="0" i="0" u="none" strike="noStrike" dirty="0">
                <a:solidFill>
                  <a:srgbClr val="0E153C"/>
                </a:solidFill>
                <a:effectLst/>
                <a:latin typeface="Montserrat" pitchFamily="2" charset="77"/>
              </a:rPr>
              <a:t>Autonomie: iemand heeft de vrijheid om gedrag naar eigen inzicht uit te voeren en heeft invloed op wat hij of zij doet.</a:t>
            </a:r>
          </a:p>
          <a:p>
            <a:pPr algn="l">
              <a:buFont typeface="Arial" panose="020B0604020202020204" pitchFamily="34" charset="0"/>
              <a:buChar char="•"/>
            </a:pPr>
            <a:r>
              <a:rPr lang="nl-NL" b="0" i="0" u="none" strike="noStrike" dirty="0">
                <a:solidFill>
                  <a:srgbClr val="0E153C"/>
                </a:solidFill>
                <a:effectLst/>
                <a:latin typeface="Montserrat" pitchFamily="2" charset="77"/>
              </a:rPr>
              <a:t>Gevoel van competentie: het vertrouwen van een individu dat hij of zij in staat is het gedrag uit te voeren. </a:t>
            </a:r>
          </a:p>
          <a:p>
            <a:pPr algn="l">
              <a:buFont typeface="Arial" panose="020B0604020202020204" pitchFamily="34" charset="0"/>
              <a:buChar char="•"/>
            </a:pPr>
            <a:r>
              <a:rPr lang="nl-NL" b="0" i="0" u="none" strike="noStrike" dirty="0">
                <a:solidFill>
                  <a:srgbClr val="0E153C"/>
                </a:solidFill>
                <a:effectLst/>
                <a:latin typeface="Montserrat" pitchFamily="2" charset="77"/>
              </a:rPr>
              <a:t>Verbondenheid: de verbondenheid met de omgeving, ofwel het vertrouwen dat iemand voelt te hebben van anderen.</a:t>
            </a:r>
          </a:p>
          <a:p>
            <a:endParaRPr lang="nl-NL" dirty="0"/>
          </a:p>
        </p:txBody>
      </p:sp>
    </p:spTree>
    <p:extLst>
      <p:ext uri="{BB962C8B-B14F-4D97-AF65-F5344CB8AC3E}">
        <p14:creationId xmlns:p14="http://schemas.microsoft.com/office/powerpoint/2010/main" val="3026282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577FF9-3543-4875-815D-3D87BD8A2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el 1">
            <a:extLst>
              <a:ext uri="{FF2B5EF4-FFF2-40B4-BE49-F238E27FC236}">
                <a16:creationId xmlns:a16="http://schemas.microsoft.com/office/drawing/2014/main" id="{AC3827AA-B02C-C643-AF55-7415F9CACDB4}"/>
              </a:ext>
            </a:extLst>
          </p:cNvPr>
          <p:cNvSpPr>
            <a:spLocks noGrp="1"/>
          </p:cNvSpPr>
          <p:nvPr>
            <p:ph type="title"/>
          </p:nvPr>
        </p:nvSpPr>
        <p:spPr>
          <a:xfrm>
            <a:off x="874815" y="798703"/>
            <a:ext cx="5221185" cy="3072015"/>
          </a:xfrm>
        </p:spPr>
        <p:txBody>
          <a:bodyPr vert="horz" lIns="91440" tIns="45720" rIns="91440" bIns="45720" rtlCol="0" anchor="b">
            <a:normAutofit/>
          </a:bodyPr>
          <a:lstStyle/>
          <a:p>
            <a:pPr algn="ctr"/>
            <a:r>
              <a:rPr lang="en-US" sz="6000" kern="1200">
                <a:solidFill>
                  <a:schemeClr val="tx1"/>
                </a:solidFill>
                <a:latin typeface="+mj-lt"/>
                <a:ea typeface="+mj-ea"/>
                <a:cs typeface="+mj-cs"/>
              </a:rPr>
              <a:t>Arbobeleid</a:t>
            </a:r>
          </a:p>
        </p:txBody>
      </p:sp>
      <p:sp>
        <p:nvSpPr>
          <p:cNvPr id="13" name="Freeform: Shape 12">
            <a:extLst>
              <a:ext uri="{FF2B5EF4-FFF2-40B4-BE49-F238E27FC236}">
                <a16:creationId xmlns:a16="http://schemas.microsoft.com/office/drawing/2014/main" id="{F5569EEC-E12F-4856-B407-02B2813A4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F860788-3A6A-45A3-B3F1-06F159665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7336"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szw-arpo-20170323-idcxu6qdu-web-hd.mp4" descr="szw-arpo-20170323-idcxu6qdu-web-hd.mp4">
            <a:hlinkClick r:id="" action="ppaction://media"/>
            <a:extLst>
              <a:ext uri="{FF2B5EF4-FFF2-40B4-BE49-F238E27FC236}">
                <a16:creationId xmlns:a16="http://schemas.microsoft.com/office/drawing/2014/main" id="{3B100038-ED11-0842-84C6-998528471EC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51243" y="1848291"/>
            <a:ext cx="4939504" cy="2778471"/>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
        <p:nvSpPr>
          <p:cNvPr id="17" name="Freeform: Shape 16">
            <a:extLst>
              <a:ext uri="{FF2B5EF4-FFF2-40B4-BE49-F238E27FC236}">
                <a16:creationId xmlns:a16="http://schemas.microsoft.com/office/drawing/2014/main" id="{DF1E3393-B852-4883-B778-ED3525112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32259"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39853D09-4205-4CC7-83EB-288E886AC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440"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8" name="Freeform: Shape 20">
            <a:extLst>
              <a:ext uri="{FF2B5EF4-FFF2-40B4-BE49-F238E27FC236}">
                <a16:creationId xmlns:a16="http://schemas.microsoft.com/office/drawing/2014/main" id="{0D040B79-3E73-4A31-840D-D6B9C9FDF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7511"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Shape 22">
            <a:extLst>
              <a:ext uri="{FF2B5EF4-FFF2-40B4-BE49-F238E27FC236}">
                <a16:creationId xmlns:a16="http://schemas.microsoft.com/office/drawing/2014/main" id="{156C6AE5-3F8B-42AC-9EA4-1B686A11E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3820" y="5835650"/>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79428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36E4807-AF32-CD4A-9536-23E8615F4B92}"/>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4700" kern="1200">
                <a:solidFill>
                  <a:srgbClr val="FFFFFF"/>
                </a:solidFill>
                <a:latin typeface="+mj-lt"/>
                <a:ea typeface="+mj-ea"/>
                <a:cs typeface="+mj-cs"/>
              </a:rPr>
              <a:t>Uit welke onderdelen bestaat dit beleid?</a:t>
            </a:r>
            <a:br>
              <a:rPr lang="en-US" sz="4700" kern="1200">
                <a:solidFill>
                  <a:srgbClr val="FFFFFF"/>
                </a:solidFill>
                <a:latin typeface="+mj-lt"/>
                <a:ea typeface="+mj-ea"/>
                <a:cs typeface="+mj-cs"/>
              </a:rPr>
            </a:br>
            <a:r>
              <a:rPr lang="en-US" sz="4700" kern="1200">
                <a:solidFill>
                  <a:srgbClr val="FFFFFF"/>
                </a:solidFill>
                <a:latin typeface="+mj-lt"/>
                <a:ea typeface="+mj-ea"/>
                <a:cs typeface="+mj-cs"/>
              </a:rPr>
              <a:t>Wat is het belang?</a:t>
            </a:r>
          </a:p>
        </p:txBody>
      </p:sp>
      <p:sp>
        <p:nvSpPr>
          <p:cNvPr id="3" name="Tijdelijke aanduiding voor inhoud 2">
            <a:extLst>
              <a:ext uri="{FF2B5EF4-FFF2-40B4-BE49-F238E27FC236}">
                <a16:creationId xmlns:a16="http://schemas.microsoft.com/office/drawing/2014/main" id="{2E733187-95AC-984A-A26F-58396CA89B4E}"/>
              </a:ext>
            </a:extLst>
          </p:cNvPr>
          <p:cNvSpPr>
            <a:spLocks noGrp="1"/>
          </p:cNvSpPr>
          <p:nvPr>
            <p:ph idx="1"/>
          </p:nvPr>
        </p:nvSpPr>
        <p:spPr>
          <a:xfrm>
            <a:off x="3045368" y="4074718"/>
            <a:ext cx="6105194" cy="682079"/>
          </a:xfrm>
        </p:spPr>
        <p:txBody>
          <a:bodyPr vert="horz" lIns="91440" tIns="45720" rIns="91440" bIns="45720" rtlCol="0">
            <a:normAutofit/>
          </a:bodyPr>
          <a:lstStyle/>
          <a:p>
            <a:pPr marL="0" indent="0" algn="ctr">
              <a:buNone/>
            </a:pPr>
            <a:r>
              <a:rPr lang="en-US" sz="2400" kern="1200" dirty="0" err="1">
                <a:solidFill>
                  <a:srgbClr val="FFFFFF"/>
                </a:solidFill>
                <a:latin typeface="+mn-lt"/>
                <a:ea typeface="+mn-ea"/>
                <a:cs typeface="+mn-cs"/>
              </a:rPr>
              <a:t>Kijk</a:t>
            </a:r>
            <a:r>
              <a:rPr lang="en-US" sz="2400" kern="1200" dirty="0">
                <a:solidFill>
                  <a:srgbClr val="FFFFFF"/>
                </a:solidFill>
                <a:latin typeface="+mn-lt"/>
                <a:ea typeface="+mn-ea"/>
                <a:cs typeface="+mn-cs"/>
              </a:rPr>
              <a:t> wat je </a:t>
            </a:r>
            <a:r>
              <a:rPr lang="en-US" sz="2400" kern="1200" dirty="0" err="1">
                <a:solidFill>
                  <a:srgbClr val="FFFFFF"/>
                </a:solidFill>
                <a:latin typeface="+mn-lt"/>
                <a:ea typeface="+mn-ea"/>
                <a:cs typeface="+mn-cs"/>
              </a:rPr>
              <a:t>kunt</a:t>
            </a:r>
            <a:r>
              <a:rPr lang="en-US" sz="2400" kern="1200" dirty="0">
                <a:solidFill>
                  <a:srgbClr val="FFFFFF"/>
                </a:solidFill>
                <a:latin typeface="+mn-lt"/>
                <a:ea typeface="+mn-ea"/>
                <a:cs typeface="+mn-cs"/>
              </a:rPr>
              <a:t> </a:t>
            </a:r>
            <a:r>
              <a:rPr lang="en-US" sz="2400" kern="1200" dirty="0" err="1">
                <a:solidFill>
                  <a:srgbClr val="FFFFFF"/>
                </a:solidFill>
                <a:latin typeface="+mn-lt"/>
                <a:ea typeface="+mn-ea"/>
                <a:cs typeface="+mn-cs"/>
              </a:rPr>
              <a:t>vinden</a:t>
            </a:r>
            <a:r>
              <a:rPr lang="en-US" sz="2400" kern="1200" dirty="0">
                <a:solidFill>
                  <a:srgbClr val="FFFFFF"/>
                </a:solidFill>
                <a:latin typeface="+mn-lt"/>
                <a:ea typeface="+mn-ea"/>
                <a:cs typeface="+mn-cs"/>
              </a:rPr>
              <a:t> op het </a:t>
            </a:r>
            <a:r>
              <a:rPr lang="en-US" sz="2400" kern="1200" dirty="0" err="1">
                <a:solidFill>
                  <a:srgbClr val="FFFFFF"/>
                </a:solidFill>
                <a:latin typeface="+mn-lt"/>
                <a:ea typeface="+mn-ea"/>
                <a:cs typeface="+mn-cs"/>
              </a:rPr>
              <a:t>arboportaal</a:t>
            </a:r>
            <a:endParaRPr lang="en-US" sz="2400" kern="1200" dirty="0">
              <a:solidFill>
                <a:srgbClr val="FFFFFF"/>
              </a:solidFill>
              <a:latin typeface="+mn-lt"/>
              <a:ea typeface="+mn-ea"/>
              <a:cs typeface="+mn-cs"/>
            </a:endParaRPr>
          </a:p>
        </p:txBody>
      </p:sp>
    </p:spTree>
    <p:extLst>
      <p:ext uri="{BB962C8B-B14F-4D97-AF65-F5344CB8AC3E}">
        <p14:creationId xmlns:p14="http://schemas.microsoft.com/office/powerpoint/2010/main" val="2963635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CE074C8E-D340-3D48-A0DC-07D54901E933}"/>
              </a:ext>
            </a:extLst>
          </p:cNvPr>
          <p:cNvSpPr>
            <a:spLocks noGrp="1"/>
          </p:cNvSpPr>
          <p:nvPr>
            <p:ph type="title"/>
          </p:nvPr>
        </p:nvSpPr>
        <p:spPr>
          <a:xfrm>
            <a:off x="1383564" y="348865"/>
            <a:ext cx="9718111" cy="1576446"/>
          </a:xfrm>
          <a:prstGeom prst="ellipse">
            <a:avLst/>
          </a:prstGeom>
        </p:spPr>
        <p:txBody>
          <a:bodyPr anchor="ctr">
            <a:normAutofit/>
          </a:bodyPr>
          <a:lstStyle/>
          <a:p>
            <a:r>
              <a:rPr lang="nl-NL" sz="4000">
                <a:solidFill>
                  <a:srgbClr val="FFFFFF"/>
                </a:solidFill>
              </a:rPr>
              <a:t>Wie is verantwoordelijk?</a:t>
            </a:r>
          </a:p>
        </p:txBody>
      </p:sp>
      <p:graphicFrame>
        <p:nvGraphicFramePr>
          <p:cNvPr id="14" name="Content Placeholder 8">
            <a:extLst>
              <a:ext uri="{FF2B5EF4-FFF2-40B4-BE49-F238E27FC236}">
                <a16:creationId xmlns:a16="http://schemas.microsoft.com/office/drawing/2014/main" id="{6054EB27-6D94-4EF4-9AD4-70A96481B46B}"/>
              </a:ext>
            </a:extLst>
          </p:cNvPr>
          <p:cNvGraphicFramePr>
            <a:graphicFrameLocks noGrp="1"/>
          </p:cNvGraphicFramePr>
          <p:nvPr>
            <p:ph idx="1"/>
            <p:extLst>
              <p:ext uri="{D42A27DB-BD31-4B8C-83A1-F6EECF244321}">
                <p14:modId xmlns:p14="http://schemas.microsoft.com/office/powerpoint/2010/main" val="1654195767"/>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50510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6B25B2-DE7A-F042-8615-1BCC693D435F}"/>
              </a:ext>
            </a:extLst>
          </p:cNvPr>
          <p:cNvSpPr>
            <a:spLocks noGrp="1"/>
          </p:cNvSpPr>
          <p:nvPr>
            <p:ph type="title"/>
          </p:nvPr>
        </p:nvSpPr>
        <p:spPr>
          <a:xfrm>
            <a:off x="838200" y="365125"/>
            <a:ext cx="10515600" cy="1325563"/>
          </a:xfrm>
        </p:spPr>
        <p:txBody>
          <a:bodyPr>
            <a:normAutofit/>
          </a:bodyPr>
          <a:lstStyle/>
          <a:p>
            <a:r>
              <a:rPr lang="nl-NL" dirty="0"/>
              <a:t>Arbobeleid</a:t>
            </a:r>
          </a:p>
        </p:txBody>
      </p:sp>
      <p:graphicFrame>
        <p:nvGraphicFramePr>
          <p:cNvPr id="5" name="Tijdelijke aanduiding voor inhoud 2">
            <a:extLst>
              <a:ext uri="{FF2B5EF4-FFF2-40B4-BE49-F238E27FC236}">
                <a16:creationId xmlns:a16="http://schemas.microsoft.com/office/drawing/2014/main" id="{5DA710AB-6D34-4F1E-953F-082A1B5A84E2}"/>
              </a:ext>
            </a:extLst>
          </p:cNvPr>
          <p:cNvGraphicFramePr>
            <a:graphicFrameLocks noGrp="1"/>
          </p:cNvGraphicFramePr>
          <p:nvPr>
            <p:ph idx="1"/>
            <p:extLst>
              <p:ext uri="{D42A27DB-BD31-4B8C-83A1-F6EECF244321}">
                <p14:modId xmlns:p14="http://schemas.microsoft.com/office/powerpoint/2010/main" val="139358496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9513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Arc 24">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9FB6AD61-43CC-6747-982C-ABEADCBA60CC}"/>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kern="1200">
                <a:solidFill>
                  <a:schemeClr val="tx1"/>
                </a:solidFill>
                <a:latin typeface="+mj-lt"/>
                <a:ea typeface="+mj-ea"/>
                <a:cs typeface="+mj-cs"/>
              </a:rPr>
              <a:t>Ergonomie</a:t>
            </a:r>
          </a:p>
        </p:txBody>
      </p:sp>
    </p:spTree>
    <p:extLst>
      <p:ext uri="{BB962C8B-B14F-4D97-AF65-F5344CB8AC3E}">
        <p14:creationId xmlns:p14="http://schemas.microsoft.com/office/powerpoint/2010/main" val="1128494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el 3">
            <a:extLst>
              <a:ext uri="{FF2B5EF4-FFF2-40B4-BE49-F238E27FC236}">
                <a16:creationId xmlns:a16="http://schemas.microsoft.com/office/drawing/2014/main" id="{CAAE45C1-339E-644A-B02B-31F3AB314CED}"/>
              </a:ext>
            </a:extLst>
          </p:cNvPr>
          <p:cNvSpPr>
            <a:spLocks noGrp="1"/>
          </p:cNvSpPr>
          <p:nvPr>
            <p:ph type="title"/>
          </p:nvPr>
        </p:nvSpPr>
        <p:spPr>
          <a:xfrm>
            <a:off x="640079" y="2053641"/>
            <a:ext cx="3669161" cy="2760098"/>
          </a:xfrm>
        </p:spPr>
        <p:txBody>
          <a:bodyPr>
            <a:normAutofit/>
          </a:bodyPr>
          <a:lstStyle/>
          <a:p>
            <a:r>
              <a:rPr lang="nl-NL" dirty="0">
                <a:solidFill>
                  <a:srgbClr val="FFFFFF"/>
                </a:solidFill>
              </a:rPr>
              <a:t>Ergonomie</a:t>
            </a:r>
          </a:p>
        </p:txBody>
      </p:sp>
      <p:sp>
        <p:nvSpPr>
          <p:cNvPr id="3" name="Tijdelijke aanduiding voor inhoud 2">
            <a:extLst>
              <a:ext uri="{FF2B5EF4-FFF2-40B4-BE49-F238E27FC236}">
                <a16:creationId xmlns:a16="http://schemas.microsoft.com/office/drawing/2014/main" id="{16C7AE1C-868D-564D-BE70-351B61863DDE}"/>
              </a:ext>
            </a:extLst>
          </p:cNvPr>
          <p:cNvSpPr>
            <a:spLocks noGrp="1"/>
          </p:cNvSpPr>
          <p:nvPr>
            <p:ph idx="1"/>
          </p:nvPr>
        </p:nvSpPr>
        <p:spPr>
          <a:xfrm>
            <a:off x="6090574" y="801866"/>
            <a:ext cx="5306084" cy="5230634"/>
          </a:xfrm>
        </p:spPr>
        <p:txBody>
          <a:bodyPr anchor="ctr">
            <a:normAutofit/>
          </a:bodyPr>
          <a:lstStyle/>
          <a:p>
            <a:pPr marL="0" indent="0">
              <a:buNone/>
            </a:pPr>
            <a:r>
              <a:rPr lang="nl-NL" sz="2400">
                <a:solidFill>
                  <a:srgbClr val="000000"/>
                </a:solidFill>
              </a:rPr>
              <a:t>Ergonomie is de wetenschap die zich richt op het afstemmen van hulpmiddelen en omstandigheden op de eigenschappen van de mens waardoor mensen optimaal kunnen functioneren. Dit beslaat het hele gebied van bijvoorbeeld een goede bureaustoel tot een efficiënt werkproces in de keuken van een restaurant. Ergonomie levert zo een belangrijke bijdrage aan het veilig en gezond kunnen inrichten van een werkplek.</a:t>
            </a:r>
          </a:p>
        </p:txBody>
      </p:sp>
    </p:spTree>
    <p:extLst>
      <p:ext uri="{BB962C8B-B14F-4D97-AF65-F5344CB8AC3E}">
        <p14:creationId xmlns:p14="http://schemas.microsoft.com/office/powerpoint/2010/main" val="3955295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73681C0-49FC-9A44-B2CB-2E080CAC7B06}"/>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en-US" sz="5200" kern="1200">
                <a:solidFill>
                  <a:schemeClr val="tx1"/>
                </a:solidFill>
                <a:latin typeface="+mj-lt"/>
                <a:ea typeface="+mj-ea"/>
                <a:cs typeface="+mj-cs"/>
              </a:rPr>
              <a:t>Office workout</a:t>
            </a:r>
          </a:p>
        </p:txBody>
      </p:sp>
      <p:pic>
        <p:nvPicPr>
          <p:cNvPr id="5" name="Tijdelijke aanduiding voor inhoud 4" descr="Afbeelding met person, zitten, poseren, staand&#10;&#10;Automatisch gegenereerde beschrijving">
            <a:extLst>
              <a:ext uri="{FF2B5EF4-FFF2-40B4-BE49-F238E27FC236}">
                <a16:creationId xmlns:a16="http://schemas.microsoft.com/office/drawing/2014/main" id="{937C572F-F41B-864E-A4FF-C982CA1BA5EA}"/>
              </a:ext>
            </a:extLst>
          </p:cNvPr>
          <p:cNvPicPr>
            <a:picLocks noGrp="1" noChangeAspect="1"/>
          </p:cNvPicPr>
          <p:nvPr>
            <p:ph idx="1"/>
          </p:nvPr>
        </p:nvPicPr>
        <p:blipFill rotWithShape="1">
          <a:blip r:embed="rId2"/>
          <a:srcRect l="1029" r="8329" b="2"/>
          <a:stretch/>
        </p:blipFill>
        <p:spPr>
          <a:xfrm>
            <a:off x="198741" y="2410448"/>
            <a:ext cx="5803323" cy="3890357"/>
          </a:xfrm>
          <a:prstGeom prst="rect">
            <a:avLst/>
          </a:prstGeom>
        </p:spPr>
      </p:pic>
      <p:pic>
        <p:nvPicPr>
          <p:cNvPr id="1026" name="Picture 2">
            <a:extLst>
              <a:ext uri="{FF2B5EF4-FFF2-40B4-BE49-F238E27FC236}">
                <a16:creationId xmlns:a16="http://schemas.microsoft.com/office/drawing/2014/main" id="{5F2C922C-330E-3749-B46C-623AE652E5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5246"/>
          <a:stretch/>
        </p:blipFill>
        <p:spPr bwMode="auto">
          <a:xfrm>
            <a:off x="6189934" y="2410448"/>
            <a:ext cx="5803323" cy="3890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492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B3E667-D856-2445-B8F2-471A7977920B}"/>
              </a:ext>
            </a:extLst>
          </p:cNvPr>
          <p:cNvSpPr>
            <a:spLocks noGrp="1"/>
          </p:cNvSpPr>
          <p:nvPr>
            <p:ph type="title"/>
          </p:nvPr>
        </p:nvSpPr>
        <p:spPr/>
        <p:txBody>
          <a:bodyPr/>
          <a:lstStyle/>
          <a:p>
            <a:r>
              <a:rPr lang="nl-NL" dirty="0"/>
              <a:t>Leerdoelen vandaag!</a:t>
            </a:r>
          </a:p>
        </p:txBody>
      </p:sp>
      <p:sp>
        <p:nvSpPr>
          <p:cNvPr id="3" name="Tijdelijke aanduiding voor inhoud 2">
            <a:extLst>
              <a:ext uri="{FF2B5EF4-FFF2-40B4-BE49-F238E27FC236}">
                <a16:creationId xmlns:a16="http://schemas.microsoft.com/office/drawing/2014/main" id="{B26C0033-9D91-EE42-A212-978FE4990131}"/>
              </a:ext>
            </a:extLst>
          </p:cNvPr>
          <p:cNvSpPr>
            <a:spLocks noGrp="1"/>
          </p:cNvSpPr>
          <p:nvPr>
            <p:ph idx="1"/>
          </p:nvPr>
        </p:nvSpPr>
        <p:spPr/>
        <p:txBody>
          <a:bodyPr>
            <a:normAutofit fontScale="92500" lnSpcReduction="20000"/>
          </a:bodyPr>
          <a:lstStyle/>
          <a:p>
            <a:r>
              <a:rPr lang="nl-NL" dirty="0"/>
              <a:t>Even terug naar mentale gezondheid en de relatie met bewegen</a:t>
            </a:r>
          </a:p>
          <a:p>
            <a:r>
              <a:rPr lang="nl-NL" dirty="0"/>
              <a:t>Je bent bekend welke onderdelen de wetgeving bevat en weet wat het doel is van de wetgeving:  </a:t>
            </a:r>
            <a:r>
              <a:rPr lang="nl-NL" dirty="0" err="1"/>
              <a:t>bron:https</a:t>
            </a:r>
            <a:r>
              <a:rPr lang="nl-NL" dirty="0"/>
              <a:t>://</a:t>
            </a:r>
            <a:r>
              <a:rPr lang="nl-NL" dirty="0" err="1"/>
              <a:t>www.arboportaal.nl</a:t>
            </a:r>
            <a:r>
              <a:rPr lang="nl-NL" dirty="0"/>
              <a:t>/onderwerpen/</a:t>
            </a:r>
            <a:r>
              <a:rPr lang="nl-NL" dirty="0" err="1"/>
              <a:t>arbowetgeving</a:t>
            </a:r>
            <a:r>
              <a:rPr lang="nl-NL" dirty="0"/>
              <a:t>/wat-staat-er-in-de-</a:t>
            </a:r>
            <a:r>
              <a:rPr lang="nl-NL" dirty="0" err="1"/>
              <a:t>arbowet</a:t>
            </a:r>
            <a:endParaRPr lang="nl-NL" dirty="0"/>
          </a:p>
          <a:p>
            <a:r>
              <a:rPr lang="nl-NL" dirty="0"/>
              <a:t>Je kunt omschrijven wat ergonomie is, weet wat het doel is en kunt voorbeelden benoemen. Bron: </a:t>
            </a:r>
            <a:r>
              <a:rPr lang="nl-NL" dirty="0" err="1"/>
              <a:t>https</a:t>
            </a:r>
            <a:r>
              <a:rPr lang="nl-NL" dirty="0"/>
              <a:t>://</a:t>
            </a:r>
            <a:r>
              <a:rPr lang="nl-NL" dirty="0" err="1"/>
              <a:t>www.arboportaal.nl</a:t>
            </a:r>
            <a:r>
              <a:rPr lang="nl-NL" dirty="0"/>
              <a:t>/onderwerpen/ergonomie</a:t>
            </a:r>
          </a:p>
          <a:p>
            <a:r>
              <a:rPr lang="nl-NL" dirty="0"/>
              <a:t>Je bent bekend wat er in de wet is vastgelegd, wat het doel is en welke verplichtingen wetgever en werknemer hebben.</a:t>
            </a:r>
          </a:p>
          <a:p>
            <a:r>
              <a:rPr lang="nl-NL" dirty="0"/>
              <a:t>Je kunt middels gespreksvaardigheden in beeld brengen wat er bij een ‘medewerker’ speelt</a:t>
            </a:r>
          </a:p>
          <a:p>
            <a:endParaRPr lang="nl-NL" dirty="0"/>
          </a:p>
          <a:p>
            <a:endParaRPr lang="nl-NL" dirty="0"/>
          </a:p>
        </p:txBody>
      </p:sp>
    </p:spTree>
    <p:extLst>
      <p:ext uri="{BB962C8B-B14F-4D97-AF65-F5344CB8AC3E}">
        <p14:creationId xmlns:p14="http://schemas.microsoft.com/office/powerpoint/2010/main" val="19257058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8BFBFAB-F276-B340-A76D-D90FA0BA3EC7}"/>
              </a:ext>
            </a:extLst>
          </p:cNvPr>
          <p:cNvSpPr>
            <a:spLocks noGrp="1"/>
          </p:cNvSpPr>
          <p:nvPr>
            <p:ph type="title"/>
          </p:nvPr>
        </p:nvSpPr>
        <p:spPr>
          <a:xfrm>
            <a:off x="863029" y="1012004"/>
            <a:ext cx="3416158" cy="4795408"/>
          </a:xfrm>
        </p:spPr>
        <p:txBody>
          <a:bodyPr>
            <a:normAutofit/>
          </a:bodyPr>
          <a:lstStyle/>
          <a:p>
            <a:r>
              <a:rPr lang="nl-NL">
                <a:solidFill>
                  <a:srgbClr val="FFFFFF"/>
                </a:solidFill>
              </a:rPr>
              <a:t>Ziektverzuim</a:t>
            </a:r>
          </a:p>
        </p:txBody>
      </p:sp>
      <p:graphicFrame>
        <p:nvGraphicFramePr>
          <p:cNvPr id="5" name="Tijdelijke aanduiding voor inhoud 2">
            <a:extLst>
              <a:ext uri="{FF2B5EF4-FFF2-40B4-BE49-F238E27FC236}">
                <a16:creationId xmlns:a16="http://schemas.microsoft.com/office/drawing/2014/main" id="{1ABD5E6F-B94F-4191-AA74-DC5B8669A1DD}"/>
              </a:ext>
            </a:extLst>
          </p:cNvPr>
          <p:cNvGraphicFramePr>
            <a:graphicFrameLocks noGrp="1"/>
          </p:cNvGraphicFramePr>
          <p:nvPr>
            <p:ph idx="1"/>
            <p:extLst>
              <p:ext uri="{D42A27DB-BD31-4B8C-83A1-F6EECF244321}">
                <p14:modId xmlns:p14="http://schemas.microsoft.com/office/powerpoint/2010/main" val="261631143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3078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B17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el 9">
            <a:extLst>
              <a:ext uri="{FF2B5EF4-FFF2-40B4-BE49-F238E27FC236}">
                <a16:creationId xmlns:a16="http://schemas.microsoft.com/office/drawing/2014/main" id="{8A5B31D0-F48B-2B44-9932-14F33BDB0254}"/>
              </a:ext>
            </a:extLst>
          </p:cNvPr>
          <p:cNvSpPr>
            <a:spLocks noGrp="1"/>
          </p:cNvSpPr>
          <p:nvPr>
            <p:ph type="title"/>
          </p:nvPr>
        </p:nvSpPr>
        <p:spPr>
          <a:xfrm>
            <a:off x="524256" y="4767072"/>
            <a:ext cx="6594189" cy="1625210"/>
          </a:xfrm>
        </p:spPr>
        <p:txBody>
          <a:bodyPr>
            <a:normAutofit/>
          </a:bodyPr>
          <a:lstStyle/>
          <a:p>
            <a:pPr algn="r"/>
            <a:r>
              <a:rPr lang="nl-NL" dirty="0">
                <a:solidFill>
                  <a:srgbClr val="FFFFFF"/>
                </a:solidFill>
              </a:rPr>
              <a:t>Preventie!</a:t>
            </a:r>
          </a:p>
        </p:txBody>
      </p:sp>
      <p:pic>
        <p:nvPicPr>
          <p:cNvPr id="4" name="Afbeelding 3" descr="Afbeelding met persoon, tekst, teken&#10;&#10;Automatisch gegenereerde beschrijving">
            <a:extLst>
              <a:ext uri="{FF2B5EF4-FFF2-40B4-BE49-F238E27FC236}">
                <a16:creationId xmlns:a16="http://schemas.microsoft.com/office/drawing/2014/main" id="{EE57DE4B-E5F8-1D49-8901-7EF38D5A1657}"/>
              </a:ext>
            </a:extLst>
          </p:cNvPr>
          <p:cNvPicPr>
            <a:picLocks noChangeAspect="1"/>
          </p:cNvPicPr>
          <p:nvPr/>
        </p:nvPicPr>
        <p:blipFill rotWithShape="1">
          <a:blip r:embed="rId2"/>
          <a:srcRect t="11787" r="1" b="30022"/>
          <a:stretch/>
        </p:blipFill>
        <p:spPr>
          <a:xfrm>
            <a:off x="327547" y="321733"/>
            <a:ext cx="7058306" cy="4107392"/>
          </a:xfrm>
          <a:prstGeom prst="rect">
            <a:avLst/>
          </a:prstGeom>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7AFB587C-974A-3B44-8121-9480F1B7E522}"/>
              </a:ext>
            </a:extLst>
          </p:cNvPr>
          <p:cNvSpPr>
            <a:spLocks noGrp="1"/>
          </p:cNvSpPr>
          <p:nvPr>
            <p:ph idx="1"/>
          </p:nvPr>
        </p:nvSpPr>
        <p:spPr>
          <a:xfrm>
            <a:off x="8029319" y="917725"/>
            <a:ext cx="3424739" cy="4852362"/>
          </a:xfrm>
        </p:spPr>
        <p:txBody>
          <a:bodyPr anchor="ctr">
            <a:normAutofit/>
          </a:bodyPr>
          <a:lstStyle/>
          <a:p>
            <a:r>
              <a:rPr lang="nl-NL" sz="2000">
                <a:solidFill>
                  <a:srgbClr val="FFFFFF"/>
                </a:solidFill>
              </a:rPr>
              <a:t>Wat zou jij een werkgever adviseren?</a:t>
            </a:r>
          </a:p>
        </p:txBody>
      </p:sp>
    </p:spTree>
    <p:extLst>
      <p:ext uri="{BB962C8B-B14F-4D97-AF65-F5344CB8AC3E}">
        <p14:creationId xmlns:p14="http://schemas.microsoft.com/office/powerpoint/2010/main" val="5793907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el 1">
            <a:extLst>
              <a:ext uri="{FF2B5EF4-FFF2-40B4-BE49-F238E27FC236}">
                <a16:creationId xmlns:a16="http://schemas.microsoft.com/office/drawing/2014/main" id="{6CE4EC0E-1339-CF44-B897-DBA4D75CA98B}"/>
              </a:ext>
            </a:extLst>
          </p:cNvPr>
          <p:cNvSpPr>
            <a:spLocks noGrp="1"/>
          </p:cNvSpPr>
          <p:nvPr>
            <p:ph type="title"/>
          </p:nvPr>
        </p:nvSpPr>
        <p:spPr>
          <a:xfrm>
            <a:off x="479394" y="1070800"/>
            <a:ext cx="3939688" cy="5583126"/>
          </a:xfrm>
        </p:spPr>
        <p:txBody>
          <a:bodyPr>
            <a:normAutofit/>
          </a:bodyPr>
          <a:lstStyle/>
          <a:p>
            <a:pPr algn="r"/>
            <a:r>
              <a:rPr lang="nl-NL" sz="8000"/>
              <a:t>Gezond werken!</a:t>
            </a:r>
          </a:p>
        </p:txBody>
      </p:sp>
      <p:cxnSp>
        <p:nvCxnSpPr>
          <p:cNvPr id="22" name="Straight Connector 21">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16" name="Tijdelijke aanduiding voor inhoud 2">
            <a:extLst>
              <a:ext uri="{FF2B5EF4-FFF2-40B4-BE49-F238E27FC236}">
                <a16:creationId xmlns:a16="http://schemas.microsoft.com/office/drawing/2014/main" id="{C2C0DFF3-35EC-4794-823A-B5C19B8C2239}"/>
              </a:ext>
            </a:extLst>
          </p:cNvPr>
          <p:cNvGraphicFramePr>
            <a:graphicFrameLocks noGrp="1"/>
          </p:cNvGraphicFramePr>
          <p:nvPr>
            <p:ph idx="1"/>
            <p:extLst>
              <p:ext uri="{D42A27DB-BD31-4B8C-83A1-F6EECF244321}">
                <p14:modId xmlns:p14="http://schemas.microsoft.com/office/powerpoint/2010/main" val="2160149136"/>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30587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Arc 44">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FFB4113A-DDF2-C441-A4E1-CAEF3BE2FCE2}"/>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kern="1200">
                <a:solidFill>
                  <a:schemeClr val="tx1"/>
                </a:solidFill>
                <a:latin typeface="+mj-lt"/>
                <a:ea typeface="+mj-ea"/>
                <a:cs typeface="+mj-cs"/>
              </a:rPr>
              <a:t>Casuïstiek stress/</a:t>
            </a:r>
            <a:br>
              <a:rPr lang="en-US" sz="6000" kern="1200">
                <a:solidFill>
                  <a:schemeClr val="tx1"/>
                </a:solidFill>
                <a:latin typeface="+mj-lt"/>
                <a:ea typeface="+mj-ea"/>
                <a:cs typeface="+mj-cs"/>
              </a:rPr>
            </a:br>
            <a:r>
              <a:rPr lang="en-US" sz="6000" kern="1200">
                <a:solidFill>
                  <a:schemeClr val="tx1"/>
                </a:solidFill>
                <a:latin typeface="+mj-lt"/>
                <a:ea typeface="+mj-ea"/>
                <a:cs typeface="+mj-cs"/>
              </a:rPr>
              <a:t>ziekteverzuim </a:t>
            </a:r>
          </a:p>
        </p:txBody>
      </p:sp>
    </p:spTree>
    <p:extLst>
      <p:ext uri="{BB962C8B-B14F-4D97-AF65-F5344CB8AC3E}">
        <p14:creationId xmlns:p14="http://schemas.microsoft.com/office/powerpoint/2010/main" val="100418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Arc 23">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el 3">
            <a:extLst>
              <a:ext uri="{FF2B5EF4-FFF2-40B4-BE49-F238E27FC236}">
                <a16:creationId xmlns:a16="http://schemas.microsoft.com/office/drawing/2014/main" id="{2E4789E7-B5B1-6F82-298E-7860DF7DC7CC}"/>
              </a:ext>
            </a:extLst>
          </p:cNvPr>
          <p:cNvSpPr>
            <a:spLocks noGrp="1"/>
          </p:cNvSpPr>
          <p:nvPr>
            <p:ph type="ctrTitle"/>
          </p:nvPr>
        </p:nvSpPr>
        <p:spPr>
          <a:xfrm>
            <a:off x="4038600" y="1939159"/>
            <a:ext cx="7644627" cy="2751086"/>
          </a:xfrm>
        </p:spPr>
        <p:txBody>
          <a:bodyPr>
            <a:normAutofit/>
          </a:bodyPr>
          <a:lstStyle/>
          <a:p>
            <a:pPr algn="r"/>
            <a:r>
              <a:rPr lang="nl-NL"/>
              <a:t>Mentale gezondheid en stress</a:t>
            </a:r>
          </a:p>
        </p:txBody>
      </p:sp>
    </p:spTree>
    <p:extLst>
      <p:ext uri="{BB962C8B-B14F-4D97-AF65-F5344CB8AC3E}">
        <p14:creationId xmlns:p14="http://schemas.microsoft.com/office/powerpoint/2010/main" val="70325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Freeform: Shape 29">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 name="Freeform: Shape 31">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87DCABE5-737F-A54B-9D9E-01D42794EB92}"/>
              </a:ext>
            </a:extLst>
          </p:cNvPr>
          <p:cNvSpPr>
            <a:spLocks noGrp="1"/>
          </p:cNvSpPr>
          <p:nvPr>
            <p:ph type="title"/>
          </p:nvPr>
        </p:nvSpPr>
        <p:spPr>
          <a:xfrm>
            <a:off x="477981" y="1122363"/>
            <a:ext cx="4023360" cy="3204134"/>
          </a:xfrm>
          <a:prstGeom prst="ellipse">
            <a:avLst/>
          </a:prstGeom>
        </p:spPr>
        <p:txBody>
          <a:bodyPr vert="horz" lIns="91440" tIns="45720" rIns="91440" bIns="45720" rtlCol="0" anchor="b">
            <a:normAutofit/>
          </a:bodyPr>
          <a:lstStyle/>
          <a:p>
            <a:r>
              <a:rPr lang="en-US" sz="4800" kern="1200">
                <a:solidFill>
                  <a:schemeClr val="tx1"/>
                </a:solidFill>
                <a:latin typeface="+mj-lt"/>
                <a:ea typeface="+mj-ea"/>
                <a:cs typeface="+mj-cs"/>
              </a:rPr>
              <a:t>Signalen</a:t>
            </a:r>
          </a:p>
        </p:txBody>
      </p:sp>
      <p:sp>
        <p:nvSpPr>
          <p:cNvPr id="34" name="Rectangle 3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6" name="Rectangle 3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Tijdelijke aanduiding voor inhoud 6">
            <a:extLst>
              <a:ext uri="{FF2B5EF4-FFF2-40B4-BE49-F238E27FC236}">
                <a16:creationId xmlns:a16="http://schemas.microsoft.com/office/drawing/2014/main" id="{1BD9256E-32B4-FF40-9FF0-A04D7AEF9AEF}"/>
              </a:ext>
            </a:extLst>
          </p:cNvPr>
          <p:cNvPicPr>
            <a:picLocks noGrp="1" noChangeAspect="1"/>
          </p:cNvPicPr>
          <p:nvPr>
            <p:ph idx="1"/>
          </p:nvPr>
        </p:nvPicPr>
        <p:blipFill>
          <a:blip r:embed="rId2"/>
          <a:stretch>
            <a:fillRect/>
          </a:stretch>
        </p:blipFill>
        <p:spPr>
          <a:xfrm>
            <a:off x="5414356" y="865238"/>
            <a:ext cx="6408836" cy="4976272"/>
          </a:xfrm>
          <a:prstGeom prst="rect">
            <a:avLst/>
          </a:prstGeom>
        </p:spPr>
      </p:pic>
    </p:spTree>
    <p:extLst>
      <p:ext uri="{BB962C8B-B14F-4D97-AF65-F5344CB8AC3E}">
        <p14:creationId xmlns:p14="http://schemas.microsoft.com/office/powerpoint/2010/main" val="829557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3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Tijdelijke aanduiding voor inhoud 4">
            <a:extLst>
              <a:ext uri="{FF2B5EF4-FFF2-40B4-BE49-F238E27FC236}">
                <a16:creationId xmlns:a16="http://schemas.microsoft.com/office/drawing/2014/main" id="{66DB66CB-AE57-6E4E-97F5-269BFA9A6B91}"/>
              </a:ext>
            </a:extLst>
          </p:cNvPr>
          <p:cNvPicPr>
            <a:picLocks noGrp="1" noChangeAspect="1"/>
          </p:cNvPicPr>
          <p:nvPr>
            <p:ph idx="1"/>
          </p:nvPr>
        </p:nvPicPr>
        <p:blipFill>
          <a:blip r:embed="rId2"/>
          <a:stretch>
            <a:fillRect/>
          </a:stretch>
        </p:blipFill>
        <p:spPr>
          <a:xfrm>
            <a:off x="2073570" y="643467"/>
            <a:ext cx="8044860" cy="5571066"/>
          </a:xfrm>
          <a:prstGeom prst="rect">
            <a:avLst/>
          </a:prstGeom>
        </p:spPr>
      </p:pic>
    </p:spTree>
    <p:extLst>
      <p:ext uri="{BB962C8B-B14F-4D97-AF65-F5344CB8AC3E}">
        <p14:creationId xmlns:p14="http://schemas.microsoft.com/office/powerpoint/2010/main" val="876575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F042BE1-7443-C441-9119-C8248340EDB1}"/>
              </a:ext>
            </a:extLst>
          </p:cNvPr>
          <p:cNvSpPr>
            <a:spLocks noGrp="1"/>
          </p:cNvSpPr>
          <p:nvPr>
            <p:ph type="title"/>
          </p:nvPr>
        </p:nvSpPr>
        <p:spPr>
          <a:xfrm>
            <a:off x="686834" y="1153572"/>
            <a:ext cx="3200400" cy="4461163"/>
          </a:xfrm>
        </p:spPr>
        <p:txBody>
          <a:bodyPr>
            <a:normAutofit/>
          </a:bodyPr>
          <a:lstStyle/>
          <a:p>
            <a:endParaRPr lang="nl-NL">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BFF85327-96A0-F147-8114-28752EE11567}"/>
              </a:ext>
            </a:extLst>
          </p:cNvPr>
          <p:cNvSpPr>
            <a:spLocks noGrp="1"/>
          </p:cNvSpPr>
          <p:nvPr>
            <p:ph idx="1"/>
          </p:nvPr>
        </p:nvSpPr>
        <p:spPr>
          <a:xfrm>
            <a:off x="4447308" y="591344"/>
            <a:ext cx="6906491" cy="5585619"/>
          </a:xfrm>
        </p:spPr>
        <p:txBody>
          <a:bodyPr anchor="ctr">
            <a:normAutofit/>
          </a:bodyPr>
          <a:lstStyle/>
          <a:p>
            <a:pPr marL="0" indent="0">
              <a:buNone/>
            </a:pPr>
            <a:r>
              <a:rPr lang="nl-NL" dirty="0"/>
              <a:t>Als we het over stress hebben, dan gaat het meestal over een teveel aan spanning. Maar stress is niet altijd ongezond. Stress is een hele natuurlijke, en ook gezonde reactie van het lichaam. Gezonde stress helpt je om goed te presteren. Het maakt je alert, geconcentreerd en efficiënt. De spanning maakt het lichaam ook klaar voor actie en dat is nodig om te kunnen reageren op bedreigende situaties.</a:t>
            </a:r>
          </a:p>
          <a:p>
            <a:endParaRPr lang="nl-NL" dirty="0"/>
          </a:p>
        </p:txBody>
      </p:sp>
    </p:spTree>
    <p:extLst>
      <p:ext uri="{BB962C8B-B14F-4D97-AF65-F5344CB8AC3E}">
        <p14:creationId xmlns:p14="http://schemas.microsoft.com/office/powerpoint/2010/main" val="1269592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1E64487-78A8-D240-9D37-B1AB5F59467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Maak voor jezelf een lijst </a:t>
            </a:r>
          </a:p>
        </p:txBody>
      </p:sp>
      <p:pic>
        <p:nvPicPr>
          <p:cNvPr id="5" name="Tijdelijke aanduiding voor inhoud 4" descr="Afbeelding met visitekaartje, tekst&#10;&#10;Automatisch gegenereerde beschrijving">
            <a:extLst>
              <a:ext uri="{FF2B5EF4-FFF2-40B4-BE49-F238E27FC236}">
                <a16:creationId xmlns:a16="http://schemas.microsoft.com/office/drawing/2014/main" id="{7FCD799F-D8CE-654B-8D18-F879056EF3E9}"/>
              </a:ext>
            </a:extLst>
          </p:cNvPr>
          <p:cNvPicPr>
            <a:picLocks noGrp="1" noChangeAspect="1"/>
          </p:cNvPicPr>
          <p:nvPr>
            <p:ph idx="1"/>
          </p:nvPr>
        </p:nvPicPr>
        <p:blipFill>
          <a:blip r:embed="rId2"/>
          <a:stretch>
            <a:fillRect/>
          </a:stretch>
        </p:blipFill>
        <p:spPr>
          <a:xfrm>
            <a:off x="4038600" y="1028244"/>
            <a:ext cx="7188199" cy="4798122"/>
          </a:xfrm>
          <a:prstGeom prst="rect">
            <a:avLst/>
          </a:prstGeom>
        </p:spPr>
      </p:pic>
    </p:spTree>
    <p:extLst>
      <p:ext uri="{BB962C8B-B14F-4D97-AF65-F5344CB8AC3E}">
        <p14:creationId xmlns:p14="http://schemas.microsoft.com/office/powerpoint/2010/main" val="2256369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0" name="Rectangle 15">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D4285EEB-E7BF-CD4F-934C-342B8B4D029E}"/>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Flow, werkdruk en stress</a:t>
            </a:r>
          </a:p>
        </p:txBody>
      </p:sp>
      <p:pic>
        <p:nvPicPr>
          <p:cNvPr id="9" name="Afbeelding 8">
            <a:extLst>
              <a:ext uri="{FF2B5EF4-FFF2-40B4-BE49-F238E27FC236}">
                <a16:creationId xmlns:a16="http://schemas.microsoft.com/office/drawing/2014/main" id="{34A117E9-7DB4-6F4B-A2CC-20F6283726EE}"/>
              </a:ext>
            </a:extLst>
          </p:cNvPr>
          <p:cNvPicPr>
            <a:picLocks noChangeAspect="1"/>
          </p:cNvPicPr>
          <p:nvPr/>
        </p:nvPicPr>
        <p:blipFill>
          <a:blip r:embed="rId2"/>
          <a:stretch>
            <a:fillRect/>
          </a:stretch>
        </p:blipFill>
        <p:spPr>
          <a:xfrm>
            <a:off x="320040" y="708745"/>
            <a:ext cx="5455917" cy="3195608"/>
          </a:xfrm>
          <a:prstGeom prst="rect">
            <a:avLst/>
          </a:prstGeom>
        </p:spPr>
      </p:pic>
      <p:pic>
        <p:nvPicPr>
          <p:cNvPr id="5" name="Tijdelijke aanduiding voor inhoud 4" descr="Afbeelding met visitekaartje&#10;&#10;Automatisch gegenereerde beschrijving">
            <a:extLst>
              <a:ext uri="{FF2B5EF4-FFF2-40B4-BE49-F238E27FC236}">
                <a16:creationId xmlns:a16="http://schemas.microsoft.com/office/drawing/2014/main" id="{37AA327C-1907-8443-AEDB-5CCC967C683B}"/>
              </a:ext>
            </a:extLst>
          </p:cNvPr>
          <p:cNvPicPr>
            <a:picLocks noGrp="1" noChangeAspect="1"/>
          </p:cNvPicPr>
          <p:nvPr>
            <p:ph idx="1"/>
          </p:nvPr>
        </p:nvPicPr>
        <p:blipFill>
          <a:blip r:embed="rId3"/>
          <a:stretch>
            <a:fillRect/>
          </a:stretch>
        </p:blipFill>
        <p:spPr>
          <a:xfrm>
            <a:off x="6416043" y="724334"/>
            <a:ext cx="5455917" cy="3164431"/>
          </a:xfrm>
          <a:prstGeom prst="rect">
            <a:avLst/>
          </a:prstGeom>
        </p:spPr>
      </p:pic>
      <p:cxnSp>
        <p:nvCxnSpPr>
          <p:cNvPr id="18" name="Straight Connector 17">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173787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782</TotalTime>
  <Words>1188</Words>
  <Application>Microsoft Macintosh PowerPoint</Application>
  <PresentationFormat>Breedbeeld</PresentationFormat>
  <Paragraphs>70</Paragraphs>
  <Slides>33</Slides>
  <Notes>1</Notes>
  <HiddenSlides>0</HiddenSlides>
  <MMClips>1</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33</vt:i4>
      </vt:variant>
    </vt:vector>
  </HeadingPairs>
  <TitlesOfParts>
    <vt:vector size="39" baseType="lpstr">
      <vt:lpstr>Arial</vt:lpstr>
      <vt:lpstr>Calibri</vt:lpstr>
      <vt:lpstr>Calibri Light</vt:lpstr>
      <vt:lpstr>Montserrat</vt:lpstr>
      <vt:lpstr>Kantoorthema</vt:lpstr>
      <vt:lpstr>1_Kantoorthema</vt:lpstr>
      <vt:lpstr>Arbo, ergonomie, stress en ziekteverzuim</vt:lpstr>
      <vt:lpstr>Hot topics!</vt:lpstr>
      <vt:lpstr>Leerdoelen vandaag!</vt:lpstr>
      <vt:lpstr>Mentale gezondheid en stress</vt:lpstr>
      <vt:lpstr>Signalen</vt:lpstr>
      <vt:lpstr>PowerPoint-presentatie</vt:lpstr>
      <vt:lpstr>PowerPoint-presentatie</vt:lpstr>
      <vt:lpstr>Maak voor jezelf een lijst </vt:lpstr>
      <vt:lpstr>Flow, werkdruk en stress</vt:lpstr>
      <vt:lpstr>PowerPoint-presentatie</vt:lpstr>
      <vt:lpstr>Wat zien we op gebied van gezondheid en welzijn bij jongeren? </vt:lpstr>
      <vt:lpstr>Stress en de relatie met bewegen</vt:lpstr>
      <vt:lpstr>Type motivatie om te bewegen</vt:lpstr>
      <vt:lpstr>Motivatie om te bewegen en gedragsverandering</vt:lpstr>
      <vt:lpstr>Ongemotiveerd</vt:lpstr>
      <vt:lpstr>Extrinsiek gemotiveerd:</vt:lpstr>
      <vt:lpstr>Geïntrojecteerde motivatie: </vt:lpstr>
      <vt:lpstr>Geïdentificeerde motivatie: </vt:lpstr>
      <vt:lpstr>Geïntegreerde motivatie</vt:lpstr>
      <vt:lpstr>Intrinsiek gemotiveerd: </vt:lpstr>
      <vt:lpstr>Ondersteuning</vt:lpstr>
      <vt:lpstr>Ondersteuning</vt:lpstr>
      <vt:lpstr>Arbobeleid</vt:lpstr>
      <vt:lpstr>Uit welke onderdelen bestaat dit beleid? Wat is het belang?</vt:lpstr>
      <vt:lpstr>Wie is verantwoordelijk?</vt:lpstr>
      <vt:lpstr>Arbobeleid</vt:lpstr>
      <vt:lpstr>Ergonomie</vt:lpstr>
      <vt:lpstr>Ergonomie</vt:lpstr>
      <vt:lpstr>Office workout</vt:lpstr>
      <vt:lpstr>Ziektverzuim</vt:lpstr>
      <vt:lpstr>Preventie!</vt:lpstr>
      <vt:lpstr>Gezond werken!</vt:lpstr>
      <vt:lpstr>Casuïstiek stress/ ziekteverzuim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Arbo, ergonomie en ziekteverzuim</dc:title>
  <dc:creator>Mariska de Rouw</dc:creator>
  <cp:lastModifiedBy>Mariska de Rouw</cp:lastModifiedBy>
  <cp:revision>28</cp:revision>
  <dcterms:created xsi:type="dcterms:W3CDTF">2020-09-18T07:05:43Z</dcterms:created>
  <dcterms:modified xsi:type="dcterms:W3CDTF">2022-10-19T09:24:21Z</dcterms:modified>
</cp:coreProperties>
</file>